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256" r:id="rId2"/>
    <p:sldId id="341" r:id="rId3"/>
    <p:sldId id="348" r:id="rId4"/>
    <p:sldId id="347" r:id="rId5"/>
    <p:sldId id="335" r:id="rId6"/>
    <p:sldId id="340" r:id="rId7"/>
    <p:sldId id="343" r:id="rId8"/>
    <p:sldId id="344" r:id="rId9"/>
    <p:sldId id="346" r:id="rId10"/>
    <p:sldId id="345" r:id="rId11"/>
    <p:sldId id="351" r:id="rId12"/>
    <p:sldId id="350" r:id="rId13"/>
    <p:sldId id="336" r:id="rId14"/>
    <p:sldId id="337" r:id="rId15"/>
    <p:sldId id="308" r:id="rId16"/>
    <p:sldId id="288" r:id="rId17"/>
  </p:sldIdLst>
  <p:sldSz cx="146304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sin Mohamed" initials="MM" lastIdx="1" clrIdx="0">
    <p:extLst>
      <p:ext uri="{19B8F6BF-5375-455C-9EA6-DF929625EA0E}">
        <p15:presenceInfo xmlns:p15="http://schemas.microsoft.com/office/powerpoint/2012/main" userId="S-1-5-21-3168052351-1629969567-1406409125-1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63D"/>
    <a:srgbClr val="860038"/>
    <a:srgbClr val="72BF44"/>
    <a:srgbClr val="D22604"/>
    <a:srgbClr val="E92E09"/>
    <a:srgbClr val="F1C586"/>
    <a:srgbClr val="CFA345"/>
    <a:srgbClr val="D6AE57"/>
    <a:srgbClr val="D4AF5E"/>
    <a:srgbClr val="F8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3" d="100"/>
          <a:sy n="53" d="100"/>
        </p:scale>
        <p:origin x="936" y="420"/>
      </p:cViewPr>
      <p:guideLst/>
    </p:cSldViewPr>
  </p:slideViewPr>
  <p:notesTextViewPr>
    <p:cViewPr>
      <p:scale>
        <a:sx n="1" d="1"/>
        <a:sy n="1" d="1"/>
      </p:scale>
      <p:origin x="0" y="0"/>
    </p:cViewPr>
  </p:notesTextViewPr>
  <p:notesViewPr>
    <p:cSldViewPr snapToGrid="0">
      <p:cViewPr varScale="1">
        <p:scale>
          <a:sx n="72" d="100"/>
          <a:sy n="72" d="100"/>
        </p:scale>
        <p:origin x="189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314676879156688E-2"/>
          <c:w val="0.97915115968875976"/>
          <c:h val="0.9486853231208433"/>
        </c:manualLayout>
      </c:layout>
      <c:lineChart>
        <c:grouping val="stacked"/>
        <c:varyColors val="0"/>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dLbl>
              <c:idx val="0"/>
              <c:layout>
                <c:manualLayout>
                  <c:x val="-3.6741342675762852E-2"/>
                  <c:y val="-1.7104694698159478E-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75-42D3-BA67-AEE7979B2FF2}"/>
                </c:ext>
              </c:extLst>
            </c:dLbl>
            <c:spPr>
              <a:noFill/>
              <a:ln>
                <a:noFill/>
              </a:ln>
              <a:effectLst>
                <a:outerShdw blurRad="50800" dist="50800" dir="5400000" algn="ctr" rotWithShape="0">
                  <a:schemeClr val="tx1">
                    <a:lumMod val="95000"/>
                    <a:lumOff val="5000"/>
                  </a:scheme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70C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Sheet1!$C$13:$C$19</c:f>
              <c:numCache>
                <c:formatCode>General</c:formatCode>
                <c:ptCount val="7"/>
                <c:pt idx="0">
                  <c:v>2011</c:v>
                </c:pt>
                <c:pt idx="1">
                  <c:v>2012</c:v>
                </c:pt>
                <c:pt idx="2">
                  <c:v>2013</c:v>
                </c:pt>
                <c:pt idx="3">
                  <c:v>2014</c:v>
                </c:pt>
                <c:pt idx="4">
                  <c:v>2015</c:v>
                </c:pt>
                <c:pt idx="5">
                  <c:v>2016</c:v>
                </c:pt>
                <c:pt idx="6">
                  <c:v>2017</c:v>
                </c:pt>
              </c:numCache>
            </c:numRef>
          </c:val>
          <c:smooth val="0"/>
          <c:extLst>
            <c:ext xmlns:c16="http://schemas.microsoft.com/office/drawing/2014/chart" uri="{C3380CC4-5D6E-409C-BE32-E72D297353CC}">
              <c16:uniqueId val="{00000000-7775-42D3-BA67-AEE7979B2FF2}"/>
            </c:ext>
          </c:extLst>
        </c:ser>
        <c:ser>
          <c:idx val="1"/>
          <c:order val="1"/>
          <c:spPr>
            <a:ln w="41275" cap="sq" cmpd="sng" algn="ctr">
              <a:solidFill>
                <a:srgbClr val="8A163D"/>
              </a:solidFill>
              <a:round/>
              <a:headEnd type="oval"/>
            </a:ln>
            <a:effectLst/>
          </c:spPr>
          <c:marker>
            <c:symbol val="circle"/>
            <c:size val="17"/>
            <c:spPr>
              <a:noFill/>
              <a:ln w="0">
                <a:solidFill>
                  <a:srgbClr val="8A163D"/>
                </a:solidFill>
              </a:ln>
              <a:effectLst/>
            </c:spPr>
          </c:marker>
          <c:dLbls>
            <c:dLbl>
              <c:idx val="0"/>
              <c:layout>
                <c:manualLayout>
                  <c:x val="-4.5427190424755945E-2"/>
                  <c:y val="-9.0966927194868846E-2"/>
                </c:manualLayout>
              </c:layout>
              <c:tx>
                <c:rich>
                  <a:bodyPr/>
                  <a:lstStyle/>
                  <a:p>
                    <a:r>
                      <a:rPr lang="en-US"/>
                      <a:t>0.7 Billion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75-42D3-BA67-AEE7979B2FF2}"/>
                </c:ext>
              </c:extLst>
            </c:dLbl>
            <c:dLbl>
              <c:idx val="1"/>
              <c:layout>
                <c:manualLayout>
                  <c:x val="-6.2721374671916033E-2"/>
                  <c:y val="-4.4317220941089953E-2"/>
                </c:manualLayout>
              </c:layout>
              <c:tx>
                <c:rich>
                  <a:bodyPr/>
                  <a:lstStyle/>
                  <a:p>
                    <a:r>
                      <a:rPr lang="en-US"/>
                      <a:t>17 Billion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75-42D3-BA67-AEE7979B2FF2}"/>
                </c:ext>
              </c:extLst>
            </c:dLbl>
            <c:dLbl>
              <c:idx val="2"/>
              <c:layout>
                <c:manualLayout>
                  <c:x val="-6.9979166666666703E-2"/>
                  <c:y val="-4.1984735628401014E-2"/>
                </c:manualLayout>
              </c:layout>
              <c:tx>
                <c:rich>
                  <a:bodyPr/>
                  <a:lstStyle/>
                  <a:p>
                    <a:r>
                      <a:rPr lang="en-US"/>
                      <a:t>42.5 Billion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75-42D3-BA67-AEE7979B2FF2}"/>
                </c:ext>
              </c:extLst>
            </c:dLbl>
            <c:dLbl>
              <c:idx val="3"/>
              <c:layout>
                <c:manualLayout>
                  <c:x val="-7.3051829217105152E-2"/>
                  <c:y val="-3.2654794377645249E-2"/>
                </c:manualLayout>
              </c:layout>
              <c:tx>
                <c:rich>
                  <a:bodyPr/>
                  <a:lstStyle/>
                  <a:p>
                    <a:r>
                      <a:rPr lang="en-US"/>
                      <a:t>76 Billion</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75-42D3-BA67-AEE7979B2FF2}"/>
                </c:ext>
              </c:extLst>
            </c:dLbl>
            <c:dLbl>
              <c:idx val="4"/>
              <c:layout>
                <c:manualLayout>
                  <c:x val="-6.5390666010498685E-2"/>
                  <c:y val="-3.0322309064956247E-2"/>
                </c:manualLayout>
              </c:layout>
              <c:tx>
                <c:rich>
                  <a:bodyPr/>
                  <a:lstStyle/>
                  <a:p>
                    <a:r>
                      <a:rPr lang="en-US"/>
                      <a:t>118 Billion</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manualLayout>
                      <c:w val="8.8072916666666667E-2"/>
                      <c:h val="5.825391251453671E-2"/>
                    </c:manualLayout>
                  </c15:layout>
                </c:ext>
                <c:ext xmlns:c16="http://schemas.microsoft.com/office/drawing/2014/chart" uri="{C3380CC4-5D6E-409C-BE32-E72D297353CC}">
                  <c16:uniqueId val="{00000004-7775-42D3-BA67-AEE7979B2FF2}"/>
                </c:ext>
              </c:extLst>
            </c:dLbl>
            <c:dLbl>
              <c:idx val="5"/>
              <c:layout>
                <c:manualLayout>
                  <c:x val="-6.7466207349081361E-2"/>
                  <c:y val="-5.3647162191845628E-2"/>
                </c:manualLayout>
              </c:layout>
              <c:tx>
                <c:rich>
                  <a:bodyPr/>
                  <a:lstStyle/>
                  <a:p>
                    <a:r>
                      <a:rPr lang="en-US" dirty="0"/>
                      <a:t>130 Billion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5-42D3-BA67-AEE7979B2FF2}"/>
                </c:ext>
              </c:extLst>
            </c:dLbl>
            <c:dLbl>
              <c:idx val="6"/>
              <c:layout>
                <c:manualLayout>
                  <c:x val="-1.7429708005249345E-2"/>
                  <c:y val="-3.7319765003023045E-2"/>
                </c:manualLayout>
              </c:layout>
              <c:tx>
                <c:rich>
                  <a:bodyPr/>
                  <a:lstStyle/>
                  <a:p>
                    <a:r>
                      <a:rPr lang="en-US" dirty="0"/>
                      <a:t>133 Billion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75-42D3-BA67-AEE7979B2FF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solidFill>
                    <a:latin typeface="Candara" panose="020E05020303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Sheet1!$D$13:$D$19</c:f>
              <c:numCache>
                <c:formatCode>_(* #,##0.00_);_(* \(#,##0.00\);_(* "-"??_);_(@_)</c:formatCode>
                <c:ptCount val="7"/>
                <c:pt idx="0">
                  <c:v>666990</c:v>
                </c:pt>
                <c:pt idx="1">
                  <c:v>16866717</c:v>
                </c:pt>
                <c:pt idx="2">
                  <c:v>42581977</c:v>
                </c:pt>
                <c:pt idx="3">
                  <c:v>76161091</c:v>
                </c:pt>
                <c:pt idx="4">
                  <c:v>117924716</c:v>
                </c:pt>
                <c:pt idx="5">
                  <c:v>129837108</c:v>
                </c:pt>
                <c:pt idx="6">
                  <c:v>132726333</c:v>
                </c:pt>
              </c:numCache>
            </c:numRef>
          </c:val>
          <c:smooth val="1"/>
          <c:extLst>
            <c:ext xmlns:c16="http://schemas.microsoft.com/office/drawing/2014/chart" uri="{C3380CC4-5D6E-409C-BE32-E72D297353CC}">
              <c16:uniqueId val="{00000001-7775-42D3-BA67-AEE7979B2FF2}"/>
            </c:ext>
          </c:extLst>
        </c:ser>
        <c:dLbls>
          <c:showLegendKey val="0"/>
          <c:showVal val="0"/>
          <c:showCatName val="0"/>
          <c:showSerName val="0"/>
          <c:showPercent val="0"/>
          <c:showBubbleSize val="0"/>
        </c:dLbls>
        <c:marker val="1"/>
        <c:smooth val="0"/>
        <c:axId val="1863160735"/>
        <c:axId val="1780120847"/>
      </c:lineChart>
      <c:catAx>
        <c:axId val="1863160735"/>
        <c:scaling>
          <c:orientation val="minMax"/>
        </c:scaling>
        <c:delete val="1"/>
        <c:axPos val="b"/>
        <c:majorTickMark val="none"/>
        <c:minorTickMark val="none"/>
        <c:tickLblPos val="nextTo"/>
        <c:crossAx val="1780120847"/>
        <c:crosses val="autoZero"/>
        <c:auto val="1"/>
        <c:lblAlgn val="ctr"/>
        <c:lblOffset val="100"/>
        <c:noMultiLvlLbl val="0"/>
      </c:catAx>
      <c:valAx>
        <c:axId val="1780120847"/>
        <c:scaling>
          <c:orientation val="minMax"/>
        </c:scaling>
        <c:delete val="1"/>
        <c:axPos val="l"/>
        <c:numFmt formatCode="General" sourceLinked="1"/>
        <c:majorTickMark val="none"/>
        <c:minorTickMark val="none"/>
        <c:tickLblPos val="nextTo"/>
        <c:crossAx val="1863160735"/>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4901135714485"/>
          <c:y val="1.5269648116446174E-2"/>
          <c:w val="0.7936856679166957"/>
          <c:h val="0.94672122708661999"/>
        </c:manualLayout>
      </c:layout>
      <c:barChart>
        <c:barDir val="col"/>
        <c:grouping val="clustered"/>
        <c:varyColors val="0"/>
        <c:ser>
          <c:idx val="0"/>
          <c:order val="0"/>
          <c:spPr>
            <a:solidFill>
              <a:schemeClr val="accent1"/>
            </a:solidFill>
            <a:ln>
              <a:noFill/>
            </a:ln>
            <a:effectLst/>
          </c:spPr>
          <c:invertIfNegative val="0"/>
          <c:dLbls>
            <c:dLbl>
              <c:idx val="0"/>
              <c:layout>
                <c:manualLayout>
                  <c:x val="-2.6138970323290732E-2"/>
                  <c:y val="6.831332707012943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8307111680684694E-2"/>
                      <c:h val="5.6791932535016555E-2"/>
                    </c:manualLayout>
                  </c15:layout>
                </c:ext>
                <c:ext xmlns:c16="http://schemas.microsoft.com/office/drawing/2014/chart" uri="{C3380CC4-5D6E-409C-BE32-E72D297353CC}">
                  <c16:uniqueId val="{00000011-5BF2-4F69-A670-ACE80956304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Sheet1!$B$26:$B$32</c:f>
              <c:numCache>
                <c:formatCode>General</c:formatCode>
                <c:ptCount val="7"/>
                <c:pt idx="0">
                  <c:v>2011</c:v>
                </c:pt>
                <c:pt idx="1">
                  <c:v>2012</c:v>
                </c:pt>
                <c:pt idx="2">
                  <c:v>2013</c:v>
                </c:pt>
                <c:pt idx="3">
                  <c:v>2014</c:v>
                </c:pt>
                <c:pt idx="4">
                  <c:v>2015</c:v>
                </c:pt>
                <c:pt idx="5">
                  <c:v>2016</c:v>
                </c:pt>
                <c:pt idx="6">
                  <c:v>2017</c:v>
                </c:pt>
              </c:numCache>
            </c:numRef>
          </c:val>
          <c:extLst>
            <c:ext xmlns:c16="http://schemas.microsoft.com/office/drawing/2014/chart" uri="{C3380CC4-5D6E-409C-BE32-E72D297353CC}">
              <c16:uniqueId val="{00000000-5BF2-4F69-A670-ACE809563048}"/>
            </c:ext>
          </c:extLst>
        </c:ser>
        <c:ser>
          <c:idx val="1"/>
          <c:order val="1"/>
          <c:spPr>
            <a:solidFill>
              <a:schemeClr val="accent2"/>
            </a:solidFill>
            <a:ln>
              <a:noFill/>
            </a:ln>
            <a:effectLst/>
          </c:spPr>
          <c:invertIfNegative val="0"/>
          <c:dLbls>
            <c:dLbl>
              <c:idx val="0"/>
              <c:layout>
                <c:manualLayout>
                  <c:x val="-2.3032983231988419E-3"/>
                  <c:y val="-2.8679672573021921E-2"/>
                </c:manualLayout>
              </c:layout>
              <c:tx>
                <c:rich>
                  <a:bodyPr/>
                  <a:lstStyle/>
                  <a:p>
                    <a:r>
                      <a:rPr lang="en-US" dirty="0"/>
                      <a:t>6 </a:t>
                    </a:r>
                    <a:r>
                      <a:rPr lang="en-US" dirty="0" err="1"/>
                      <a:t>Bil</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F2-4F69-A670-ACE809563048}"/>
                </c:ext>
              </c:extLst>
            </c:dLbl>
            <c:dLbl>
              <c:idx val="1"/>
              <c:layout>
                <c:manualLayout>
                  <c:x val="2.3032983231987786E-3"/>
                  <c:y val="-8.1520128644561509E-3"/>
                </c:manualLayout>
              </c:layout>
              <c:tx>
                <c:rich>
                  <a:bodyPr/>
                  <a:lstStyle/>
                  <a:p>
                    <a:r>
                      <a:rPr lang="en-US"/>
                      <a:t>35 Bil</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F2-4F69-A670-ACE809563048}"/>
                </c:ext>
              </c:extLst>
            </c:dLbl>
            <c:dLbl>
              <c:idx val="2"/>
              <c:layout>
                <c:manualLayout>
                  <c:x val="-5.7582458079970516E-3"/>
                  <c:y val="1.2313516147982784E-2"/>
                </c:manualLayout>
              </c:layout>
              <c:tx>
                <c:rich>
                  <a:bodyPr/>
                  <a:lstStyle/>
                  <a:p>
                    <a:r>
                      <a:rPr lang="en-US"/>
                      <a:t>68 Bil</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F2-4F69-A670-ACE809563048}"/>
                </c:ext>
              </c:extLst>
            </c:dLbl>
            <c:dLbl>
              <c:idx val="3"/>
              <c:layout>
                <c:manualLayout>
                  <c:x val="-8.0615441311958722E-3"/>
                  <c:y val="-1.042596053250487E-2"/>
                </c:manualLayout>
              </c:layout>
              <c:tx>
                <c:rich>
                  <a:bodyPr/>
                  <a:lstStyle/>
                  <a:p>
                    <a:r>
                      <a:rPr lang="en-US"/>
                      <a:t>105 Bil</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F2-4F69-A670-ACE809563048}"/>
                </c:ext>
              </c:extLst>
            </c:dLbl>
            <c:dLbl>
              <c:idx val="4"/>
              <c:layout>
                <c:manualLayout>
                  <c:x val="-1.1516491615994103E-3"/>
                  <c:y val="-1.3301698603097832E-3"/>
                </c:manualLayout>
              </c:layout>
              <c:tx>
                <c:rich>
                  <a:bodyPr/>
                  <a:lstStyle/>
                  <a:p>
                    <a:r>
                      <a:rPr lang="en-US"/>
                      <a:t>148 Bil</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F2-4F69-A670-ACE809563048}"/>
                </c:ext>
              </c:extLst>
            </c:dLbl>
            <c:dLbl>
              <c:idx val="5"/>
              <c:layout>
                <c:manualLayout>
                  <c:x val="-2.3032983231989052E-3"/>
                  <c:y val="-5.8780651964073271E-3"/>
                </c:manualLayout>
              </c:layout>
              <c:tx>
                <c:rich>
                  <a:bodyPr/>
                  <a:lstStyle/>
                  <a:p>
                    <a:r>
                      <a:rPr lang="en-US"/>
                      <a:t>172 Bil</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F2-4F69-A670-ACE809563048}"/>
                </c:ext>
              </c:extLst>
            </c:dLbl>
            <c:dLbl>
              <c:idx val="6"/>
              <c:layout>
                <c:manualLayout>
                  <c:x val="-2.3032983231988206E-3"/>
                  <c:y val="-2.6343594208846157E-2"/>
                </c:manualLayout>
              </c:layout>
              <c:tx>
                <c:rich>
                  <a:bodyPr/>
                  <a:lstStyle/>
                  <a:p>
                    <a:r>
                      <a:rPr lang="en-US"/>
                      <a:t>178 Bil</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F2-4F69-A670-ACE80956304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Sheet1!$C$26:$C$32</c:f>
              <c:numCache>
                <c:formatCode>_(* #,##0.00_);_(* \(#,##0.00\);_(* "-"??_);_(@_)</c:formatCode>
                <c:ptCount val="7"/>
                <c:pt idx="0">
                  <c:v>5917017</c:v>
                </c:pt>
                <c:pt idx="1">
                  <c:v>34851172</c:v>
                </c:pt>
                <c:pt idx="2">
                  <c:v>67842652</c:v>
                </c:pt>
                <c:pt idx="3">
                  <c:v>105643471</c:v>
                </c:pt>
                <c:pt idx="4">
                  <c:v>148398340</c:v>
                </c:pt>
                <c:pt idx="5">
                  <c:v>172027248</c:v>
                </c:pt>
                <c:pt idx="6">
                  <c:v>177928362</c:v>
                </c:pt>
              </c:numCache>
            </c:numRef>
          </c:val>
          <c:extLst>
            <c:ext xmlns:c16="http://schemas.microsoft.com/office/drawing/2014/chart" uri="{C3380CC4-5D6E-409C-BE32-E72D297353CC}">
              <c16:uniqueId val="{00000001-5BF2-4F69-A670-ACE809563048}"/>
            </c:ext>
          </c:extLst>
        </c:ser>
        <c:dLbls>
          <c:dLblPos val="inEnd"/>
          <c:showLegendKey val="0"/>
          <c:showVal val="1"/>
          <c:showCatName val="0"/>
          <c:showSerName val="0"/>
          <c:showPercent val="0"/>
          <c:showBubbleSize val="0"/>
        </c:dLbls>
        <c:gapWidth val="75"/>
        <c:axId val="1854929359"/>
        <c:axId val="1850138335"/>
      </c:barChart>
      <c:lineChart>
        <c:grouping val="standard"/>
        <c:varyColors val="0"/>
        <c:ser>
          <c:idx val="2"/>
          <c:order val="2"/>
          <c:spPr>
            <a:ln w="38100" cap="rnd">
              <a:solidFill>
                <a:schemeClr val="accent6">
                  <a:lumMod val="75000"/>
                </a:schemeClr>
              </a:solidFill>
              <a:round/>
            </a:ln>
            <a:effectLst/>
          </c:spPr>
          <c:marker>
            <c:symbol val="none"/>
          </c:marker>
          <c:dLbls>
            <c:dLbl>
              <c:idx val="1"/>
              <c:layout>
                <c:manualLayout>
                  <c:x val="-5.917463571614083E-2"/>
                  <c:y val="-5.2300796365121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F2-4F69-A670-ACE809563048}"/>
                </c:ext>
              </c:extLst>
            </c:dLbl>
            <c:dLbl>
              <c:idx val="2"/>
              <c:layout>
                <c:manualLayout>
                  <c:x val="-6.2698682150635024E-2"/>
                  <c:y val="-3.4109215020731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F2-4F69-A670-ACE809563048}"/>
                </c:ext>
              </c:extLst>
            </c:dLbl>
            <c:dLbl>
              <c:idx val="3"/>
              <c:layout>
                <c:manualLayout>
                  <c:x val="-6.2036438542197148E-2"/>
                  <c:y val="-4.5478953360975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F2-4F69-A670-ACE809563048}"/>
                </c:ext>
              </c:extLst>
            </c:dLbl>
            <c:dLbl>
              <c:idx val="4"/>
              <c:layout>
                <c:manualLayout>
                  <c:x val="-5.9934724162796486E-2"/>
                  <c:y val="-4.0931058024877703E-2"/>
                </c:manualLayout>
              </c:layout>
              <c:spPr>
                <a:solidFill>
                  <a:srgbClr val="8A163D"/>
                </a:solid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ndara" panose="020E0502030303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2651832700016974E-2"/>
                      <c:h val="8.6353252219650456E-2"/>
                    </c:manualLayout>
                  </c15:layout>
                </c:ext>
                <c:ext xmlns:c16="http://schemas.microsoft.com/office/drawing/2014/chart" uri="{C3380CC4-5D6E-409C-BE32-E72D297353CC}">
                  <c16:uniqueId val="{0000000B-5BF2-4F69-A670-ACE809563048}"/>
                </c:ext>
              </c:extLst>
            </c:dLbl>
            <c:dLbl>
              <c:idx val="5"/>
              <c:layout>
                <c:manualLayout>
                  <c:x val="-5.1965311964528478E-2"/>
                  <c:y val="-5.0026848697072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F2-4F69-A670-ACE809563048}"/>
                </c:ext>
              </c:extLst>
            </c:dLbl>
            <c:dLbl>
              <c:idx val="6"/>
              <c:layout>
                <c:manualLayout>
                  <c:x val="-2.3980237337662809E-2"/>
                  <c:y val="3.8657110356828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BF2-4F69-A670-ACE809563048}"/>
                </c:ext>
              </c:extLst>
            </c:dLbl>
            <c:spPr>
              <a:solidFill>
                <a:srgbClr val="8A163D"/>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ndara" panose="020E05020303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Sheet1!$D$26:$D$32</c:f>
              <c:numCache>
                <c:formatCode>_(* #,##0_);_(* \(#,##0\);_(* "-"??_);_(@_)</c:formatCode>
                <c:ptCount val="7"/>
                <c:pt idx="0">
                  <c:v>333</c:v>
                </c:pt>
                <c:pt idx="1">
                  <c:v>4266</c:v>
                </c:pt>
                <c:pt idx="2">
                  <c:v>10885</c:v>
                </c:pt>
                <c:pt idx="3">
                  <c:v>16922</c:v>
                </c:pt>
                <c:pt idx="4">
                  <c:v>27742</c:v>
                </c:pt>
                <c:pt idx="5">
                  <c:v>40786</c:v>
                </c:pt>
                <c:pt idx="6">
                  <c:v>61689</c:v>
                </c:pt>
              </c:numCache>
            </c:numRef>
          </c:val>
          <c:smooth val="1"/>
          <c:extLst>
            <c:ext xmlns:c16="http://schemas.microsoft.com/office/drawing/2014/chart" uri="{C3380CC4-5D6E-409C-BE32-E72D297353CC}">
              <c16:uniqueId val="{00000002-5BF2-4F69-A670-ACE809563048}"/>
            </c:ext>
          </c:extLst>
        </c:ser>
        <c:dLbls>
          <c:showLegendKey val="0"/>
          <c:showVal val="1"/>
          <c:showCatName val="0"/>
          <c:showSerName val="0"/>
          <c:showPercent val="0"/>
          <c:showBubbleSize val="0"/>
        </c:dLbls>
        <c:marker val="1"/>
        <c:smooth val="0"/>
        <c:axId val="1854929775"/>
        <c:axId val="1786303103"/>
      </c:lineChart>
      <c:catAx>
        <c:axId val="1854929359"/>
        <c:scaling>
          <c:orientation val="minMax"/>
        </c:scaling>
        <c:delete val="1"/>
        <c:axPos val="b"/>
        <c:majorTickMark val="out"/>
        <c:minorTickMark val="none"/>
        <c:tickLblPos val="nextTo"/>
        <c:crossAx val="1850138335"/>
        <c:crosses val="autoZero"/>
        <c:auto val="1"/>
        <c:lblAlgn val="ctr"/>
        <c:lblOffset val="100"/>
        <c:noMultiLvlLbl val="0"/>
      </c:catAx>
      <c:valAx>
        <c:axId val="1850138335"/>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1854929359"/>
        <c:crosses val="autoZero"/>
        <c:crossBetween val="between"/>
      </c:valAx>
      <c:valAx>
        <c:axId val="1786303103"/>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54929775"/>
        <c:crosses val="max"/>
        <c:crossBetween val="between"/>
      </c:valAx>
      <c:catAx>
        <c:axId val="1854929775"/>
        <c:scaling>
          <c:orientation val="minMax"/>
        </c:scaling>
        <c:delete val="1"/>
        <c:axPos val="t"/>
        <c:majorTickMark val="out"/>
        <c:minorTickMark val="none"/>
        <c:tickLblPos val="nextTo"/>
        <c:crossAx val="1786303103"/>
        <c:crosses val="max"/>
        <c:auto val="1"/>
        <c:lblAlgn val="ctr"/>
        <c:lblOffset val="100"/>
        <c:noMultiLvlLbl val="0"/>
      </c:catAx>
      <c:spPr>
        <a:noFill/>
        <a:ln>
          <a:noFill/>
        </a:ln>
        <a:effectLst/>
      </c:spPr>
    </c:plotArea>
    <c:legend>
      <c:legendPos val="l"/>
      <c:legendEntry>
        <c:idx val="0"/>
        <c:delete val="1"/>
      </c:legendEntry>
      <c:legendEntry>
        <c:idx val="1"/>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Entry>
      <c:layout>
        <c:manualLayout>
          <c:xMode val="edge"/>
          <c:yMode val="edge"/>
          <c:x val="5.4080628255084272E-3"/>
          <c:y val="0.35483538857020797"/>
          <c:w val="0.13254267738712211"/>
          <c:h val="0.2357542997754163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0.07072</cdr:x>
      <cdr:y>0.15121</cdr:y>
    </cdr:from>
    <cdr:to>
      <cdr:x>0.25177</cdr:x>
      <cdr:y>0.52403</cdr:y>
    </cdr:to>
    <cdr:sp macro="" textlink="">
      <cdr:nvSpPr>
        <cdr:cNvPr id="2" name="Cloud 1">
          <a:extLst xmlns:a="http://schemas.openxmlformats.org/drawingml/2006/main">
            <a:ext uri="{FF2B5EF4-FFF2-40B4-BE49-F238E27FC236}">
              <a16:creationId xmlns:a16="http://schemas.microsoft.com/office/drawing/2014/main" id="{EB8AD2D1-93E5-4F2D-BCEF-E2C9F8876D98}"/>
            </a:ext>
          </a:extLst>
        </cdr:cNvPr>
        <cdr:cNvSpPr/>
      </cdr:nvSpPr>
      <cdr:spPr>
        <a:xfrm xmlns:a="http://schemas.openxmlformats.org/drawingml/2006/main">
          <a:off x="914401" y="823302"/>
          <a:ext cx="2340864" cy="2029968"/>
        </a:xfrm>
        <a:prstGeom xmlns:a="http://schemas.openxmlformats.org/drawingml/2006/main" prst="cloud">
          <a:avLst/>
        </a:prstGeom>
        <a:noFill xmlns:a="http://schemas.openxmlformats.org/drawingml/2006/main"/>
        <a:ln xmlns:a="http://schemas.openxmlformats.org/drawingml/2006/main">
          <a:solidFill>
            <a:srgbClr val="8A163D"/>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2000" b="1" dirty="0">
              <a:solidFill>
                <a:srgbClr val="8A163D"/>
              </a:solidFill>
              <a:latin typeface="Candara" panose="020E0502030303020204" pitchFamily="34" charset="0"/>
            </a:rPr>
            <a:t>Number of Customers Financed</a:t>
          </a:r>
        </a:p>
        <a:p xmlns:a="http://schemas.openxmlformats.org/drawingml/2006/main">
          <a:pPr algn="ctr"/>
          <a:r>
            <a:rPr lang="en-US" sz="2000" b="1" dirty="0">
              <a:solidFill>
                <a:srgbClr val="8A163D"/>
              </a:solidFill>
              <a:latin typeface="Candara" panose="020E0502030303020204" pitchFamily="34" charset="0"/>
            </a:rPr>
            <a:t>1309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972"/>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1344" y="3"/>
            <a:ext cx="3037840" cy="466972"/>
          </a:xfrm>
          <a:prstGeom prst="rect">
            <a:avLst/>
          </a:prstGeom>
        </p:spPr>
        <p:txBody>
          <a:bodyPr vert="horz" lIns="93172" tIns="46587" rIns="93172" bIns="46587" rtlCol="0"/>
          <a:lstStyle>
            <a:lvl1pPr algn="r">
              <a:defRPr sz="1200"/>
            </a:lvl1pPr>
          </a:lstStyle>
          <a:p>
            <a:fld id="{8B9BDF32-00B3-4A64-B670-1083DD6E094E}" type="datetimeFigureOut">
              <a:rPr lang="en-US" smtClean="0"/>
              <a:t>4/16/2018</a:t>
            </a:fld>
            <a:endParaRPr lang="en-US"/>
          </a:p>
        </p:txBody>
      </p:sp>
      <p:sp>
        <p:nvSpPr>
          <p:cNvPr id="4" name="Footer Placeholder 3"/>
          <p:cNvSpPr>
            <a:spLocks noGrp="1"/>
          </p:cNvSpPr>
          <p:nvPr>
            <p:ph type="ftr" sz="quarter" idx="2"/>
          </p:nvPr>
        </p:nvSpPr>
        <p:spPr>
          <a:xfrm>
            <a:off x="0" y="8829432"/>
            <a:ext cx="3037840" cy="466971"/>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32"/>
            <a:ext cx="3037840" cy="466971"/>
          </a:xfrm>
          <a:prstGeom prst="rect">
            <a:avLst/>
          </a:prstGeom>
        </p:spPr>
        <p:txBody>
          <a:bodyPr vert="horz" lIns="93172" tIns="46587" rIns="93172" bIns="46587" rtlCol="0" anchor="b"/>
          <a:lstStyle>
            <a:lvl1pPr algn="r">
              <a:defRPr sz="1200"/>
            </a:lvl1pPr>
          </a:lstStyle>
          <a:p>
            <a:fld id="{78C641D0-B7AE-4625-B5F3-8E3C0BC29159}" type="slidenum">
              <a:rPr lang="en-US" smtClean="0"/>
              <a:t>‹#›</a:t>
            </a:fld>
            <a:endParaRPr lang="en-US"/>
          </a:p>
        </p:txBody>
      </p:sp>
    </p:spTree>
    <p:extLst>
      <p:ext uri="{BB962C8B-B14F-4D97-AF65-F5344CB8AC3E}">
        <p14:creationId xmlns:p14="http://schemas.microsoft.com/office/powerpoint/2010/main" val="1936548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972"/>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1344" y="3"/>
            <a:ext cx="3037840" cy="466972"/>
          </a:xfrm>
          <a:prstGeom prst="rect">
            <a:avLst/>
          </a:prstGeom>
        </p:spPr>
        <p:txBody>
          <a:bodyPr vert="horz" lIns="93172" tIns="46587" rIns="93172" bIns="46587" rtlCol="0"/>
          <a:lstStyle>
            <a:lvl1pPr algn="r">
              <a:defRPr sz="1200"/>
            </a:lvl1pPr>
          </a:lstStyle>
          <a:p>
            <a:fld id="{4CEA89F2-8BEF-4CB6-94CE-C8D0E99D19A5}" type="datetimeFigureOut">
              <a:rPr lang="en-US" smtClean="0"/>
              <a:t>4/16/2018</a:t>
            </a:fld>
            <a:endParaRPr lang="en-US"/>
          </a:p>
        </p:txBody>
      </p:sp>
      <p:sp>
        <p:nvSpPr>
          <p:cNvPr id="4" name="Slide Image Placeholder 3"/>
          <p:cNvSpPr>
            <a:spLocks noGrp="1" noRot="1" noChangeAspect="1"/>
          </p:cNvSpPr>
          <p:nvPr>
            <p:ph type="sldImg" idx="2"/>
          </p:nvPr>
        </p:nvSpPr>
        <p:spPr>
          <a:xfrm>
            <a:off x="158750" y="1162050"/>
            <a:ext cx="66929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6"/>
            <a:ext cx="5608320" cy="3660456"/>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2"/>
            <a:ext cx="3037840" cy="466971"/>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32"/>
            <a:ext cx="3037840" cy="466971"/>
          </a:xfrm>
          <a:prstGeom prst="rect">
            <a:avLst/>
          </a:prstGeom>
        </p:spPr>
        <p:txBody>
          <a:bodyPr vert="horz" lIns="93172" tIns="46587" rIns="93172" bIns="46587" rtlCol="0" anchor="b"/>
          <a:lstStyle>
            <a:lvl1pPr algn="r">
              <a:defRPr sz="1200"/>
            </a:lvl1pPr>
          </a:lstStyle>
          <a:p>
            <a:fld id="{4730BB90-7E9D-4CF2-9ED6-88A29ACD606C}" type="slidenum">
              <a:rPr lang="en-US" smtClean="0"/>
              <a:t>‹#›</a:t>
            </a:fld>
            <a:endParaRPr lang="en-US"/>
          </a:p>
        </p:txBody>
      </p:sp>
    </p:spTree>
    <p:extLst>
      <p:ext uri="{BB962C8B-B14F-4D97-AF65-F5344CB8AC3E}">
        <p14:creationId xmlns:p14="http://schemas.microsoft.com/office/powerpoint/2010/main" val="336695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327771"/>
            <a:ext cx="14630400" cy="2622313"/>
          </a:xfrm>
          <a:prstGeom prst="rect">
            <a:avLst/>
          </a:prstGeom>
          <a:solidFill>
            <a:srgbClr val="8A1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CorisandeRegular" panose="00000400000000000000" pitchFamily="2" charset="0"/>
            </a:endParaRPr>
          </a:p>
        </p:txBody>
      </p:sp>
      <p:sp>
        <p:nvSpPr>
          <p:cNvPr id="3" name="Subtitle 2"/>
          <p:cNvSpPr>
            <a:spLocks noGrp="1"/>
          </p:cNvSpPr>
          <p:nvPr>
            <p:ph type="subTitle" idx="1" hasCustomPrompt="1"/>
          </p:nvPr>
        </p:nvSpPr>
        <p:spPr>
          <a:xfrm>
            <a:off x="2010335" y="3667695"/>
            <a:ext cx="10972800" cy="503391"/>
          </a:xfrm>
        </p:spPr>
        <p:txBody>
          <a:bodyPr/>
          <a:lstStyle>
            <a:lvl1pPr marL="0" indent="0" algn="ctr">
              <a:buNone/>
              <a:defRPr sz="2400" b="1" baseline="0">
                <a:solidFill>
                  <a:srgbClr val="F1C586"/>
                </a:solidFill>
                <a:effectLst/>
                <a:latin typeface="CorisandeLight" panose="00000400000000000000" pitchFamily="2" charset="0"/>
              </a:defRPr>
            </a:lvl1pPr>
            <a:lvl2pPr marL="457128" indent="0" algn="ctr">
              <a:buNone/>
              <a:defRPr sz="2000"/>
            </a:lvl2pPr>
            <a:lvl3pPr marL="914257" indent="0" algn="ctr">
              <a:buNone/>
              <a:defRPr sz="1799"/>
            </a:lvl3pPr>
            <a:lvl4pPr marL="1371386" indent="0" algn="ctr">
              <a:buNone/>
              <a:defRPr sz="1600"/>
            </a:lvl4pPr>
            <a:lvl5pPr marL="1828516" indent="0" algn="ctr">
              <a:buNone/>
              <a:defRPr sz="1600"/>
            </a:lvl5pPr>
            <a:lvl6pPr marL="2285644" indent="0" algn="ctr">
              <a:buNone/>
              <a:defRPr sz="1600"/>
            </a:lvl6pPr>
            <a:lvl7pPr marL="2742772" indent="0" algn="ctr">
              <a:buNone/>
              <a:defRPr sz="1600"/>
            </a:lvl7pPr>
            <a:lvl8pPr marL="3199901" indent="0" algn="ctr">
              <a:buNone/>
              <a:defRPr sz="1600"/>
            </a:lvl8pPr>
            <a:lvl9pPr marL="3657030" indent="0" algn="ctr">
              <a:buNone/>
              <a:defRPr sz="1600"/>
            </a:lvl9pPr>
          </a:lstStyle>
          <a:p>
            <a:r>
              <a:rPr lang="en-US" dirty="0"/>
              <a:t>Insert the sub-heading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7411" y="5629563"/>
            <a:ext cx="3006438" cy="1320928"/>
          </a:xfrm>
          <a:prstGeom prst="rect">
            <a:avLst/>
          </a:prstGeom>
        </p:spPr>
      </p:pic>
      <p:sp>
        <p:nvSpPr>
          <p:cNvPr id="12" name="Title 11"/>
          <p:cNvSpPr>
            <a:spLocks noGrp="1"/>
          </p:cNvSpPr>
          <p:nvPr>
            <p:ph type="title"/>
          </p:nvPr>
        </p:nvSpPr>
        <p:spPr>
          <a:xfrm>
            <a:off x="2010335" y="2342132"/>
            <a:ext cx="10972800" cy="1325563"/>
          </a:xfrm>
        </p:spPr>
        <p:txBody>
          <a:bodyPr>
            <a:normAutofit/>
          </a:bodyPr>
          <a:lstStyle>
            <a:lvl1pPr algn="ctr">
              <a:defRPr sz="4000">
                <a:solidFill>
                  <a:srgbClr val="860038"/>
                </a:solidFill>
                <a:latin typeface="CorisandeRegular" panose="00000400000000000000" pitchFamily="2" charset="0"/>
              </a:defRPr>
            </a:lvl1pPr>
          </a:lstStyle>
          <a:p>
            <a:r>
              <a:rPr lang="en-US" dirty="0"/>
              <a:t>Click to edit Master title style</a:t>
            </a:r>
          </a:p>
        </p:txBody>
      </p:sp>
      <p:pic>
        <p:nvPicPr>
          <p:cNvPr id="14" name="Picture 1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59152" y="203829"/>
            <a:ext cx="4568899" cy="1436712"/>
          </a:xfrm>
          <a:prstGeom prst="rect">
            <a:avLst/>
          </a:prstGeom>
          <a:noFill/>
        </p:spPr>
      </p:pic>
    </p:spTree>
    <p:extLst>
      <p:ext uri="{BB962C8B-B14F-4D97-AF65-F5344CB8AC3E}">
        <p14:creationId xmlns:p14="http://schemas.microsoft.com/office/powerpoint/2010/main" val="15291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2DAC5F-DC4B-4727-B40C-8BEB4F9531F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70325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365125"/>
            <a:ext cx="315468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365125"/>
            <a:ext cx="92811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2DAC5F-DC4B-4727-B40C-8BEB4F9531F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388524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1894982"/>
            <a:ext cx="14630400" cy="5068957"/>
          </a:xfrm>
          <a:prstGeom prst="rect">
            <a:avLst/>
          </a:prstGeom>
          <a:solidFill>
            <a:srgbClr val="8A1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p:cNvSpPr>
            <a:spLocks noGrp="1"/>
          </p:cNvSpPr>
          <p:nvPr>
            <p:ph type="ctrTitle" hasCustomPrompt="1"/>
          </p:nvPr>
        </p:nvSpPr>
        <p:spPr>
          <a:xfrm>
            <a:off x="1828800" y="2096094"/>
            <a:ext cx="10972800" cy="1528249"/>
          </a:xfrm>
        </p:spPr>
        <p:txBody>
          <a:bodyPr anchor="b">
            <a:normAutofit/>
          </a:bodyPr>
          <a:lstStyle>
            <a:lvl1pPr algn="ctr">
              <a:defRPr sz="6480" b="1" baseline="0">
                <a:solidFill>
                  <a:srgbClr val="FBCE5C"/>
                </a:solidFill>
                <a:latin typeface="CorisandeRegular" panose="00000400000000000000" pitchFamily="2" charset="0"/>
              </a:defRPr>
            </a:lvl1pPr>
          </a:lstStyle>
          <a:p>
            <a:r>
              <a:rPr lang="en-US" dirty="0"/>
              <a:t>Insert heading here</a:t>
            </a:r>
          </a:p>
        </p:txBody>
      </p:sp>
      <p:sp>
        <p:nvSpPr>
          <p:cNvPr id="3" name="Subtitle 2"/>
          <p:cNvSpPr>
            <a:spLocks noGrp="1"/>
          </p:cNvSpPr>
          <p:nvPr>
            <p:ph type="subTitle" idx="1" hasCustomPrompt="1"/>
          </p:nvPr>
        </p:nvSpPr>
        <p:spPr>
          <a:xfrm>
            <a:off x="1971924" y="4035740"/>
            <a:ext cx="10972800" cy="1037422"/>
          </a:xfrm>
        </p:spPr>
        <p:txBody>
          <a:bodyPr>
            <a:normAutofit/>
          </a:bodyPr>
          <a:lstStyle>
            <a:lvl1pPr marL="0" indent="0" algn="ctr">
              <a:buNone/>
              <a:defRPr sz="3360">
                <a:solidFill>
                  <a:schemeClr val="bg1"/>
                </a:solidFill>
                <a:latin typeface="CorisandeRegular" panose="00000400000000000000" pitchFamily="2" charset="0"/>
              </a:defRPr>
            </a:lvl1pPr>
            <a:lvl2pPr marL="548535" indent="0" algn="ctr">
              <a:buNone/>
              <a:defRPr sz="2400"/>
            </a:lvl2pPr>
            <a:lvl3pPr marL="1097072" indent="0" algn="ctr">
              <a:buNone/>
              <a:defRPr sz="2160"/>
            </a:lvl3pPr>
            <a:lvl4pPr marL="1645606" indent="0" algn="ctr">
              <a:buNone/>
              <a:defRPr sz="1920"/>
            </a:lvl4pPr>
            <a:lvl5pPr marL="2194141" indent="0" algn="ctr">
              <a:buNone/>
              <a:defRPr sz="1920"/>
            </a:lvl5pPr>
            <a:lvl6pPr marL="2742675" indent="0" algn="ctr">
              <a:buNone/>
              <a:defRPr sz="1920"/>
            </a:lvl6pPr>
            <a:lvl7pPr marL="3291208" indent="0" algn="ctr">
              <a:buNone/>
              <a:defRPr sz="1920"/>
            </a:lvl7pPr>
            <a:lvl8pPr marL="3839746" indent="0" algn="ctr">
              <a:buNone/>
              <a:defRPr sz="1920"/>
            </a:lvl8pPr>
            <a:lvl9pPr marL="4388281" indent="0" algn="ctr">
              <a:buNone/>
              <a:defRPr sz="1920"/>
            </a:lvl9pPr>
          </a:lstStyle>
          <a:p>
            <a:r>
              <a:rPr lang="en-US" dirty="0"/>
              <a:t>Insert sub-heading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1064" y="165617"/>
            <a:ext cx="8609344" cy="172935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5619" y="5274288"/>
            <a:ext cx="4614784" cy="1689653"/>
          </a:xfrm>
          <a:prstGeom prst="rect">
            <a:avLst/>
          </a:prstGeom>
        </p:spPr>
      </p:pic>
    </p:spTree>
    <p:extLst>
      <p:ext uri="{BB962C8B-B14F-4D97-AF65-F5344CB8AC3E}">
        <p14:creationId xmlns:p14="http://schemas.microsoft.com/office/powerpoint/2010/main" val="218921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2"/>
            <a:ext cx="13624560" cy="692119"/>
          </a:xfrm>
        </p:spPr>
        <p:txBody>
          <a:bodyPr/>
          <a:lstStyle>
            <a:lvl1pPr>
              <a:defRPr sz="3600">
                <a:latin typeface="CorisandeRegular" panose="00000400000000000000" pitchFamily="2" charset="0"/>
              </a:defRPr>
            </a:lvl1pPr>
          </a:lstStyle>
          <a:p>
            <a:r>
              <a:rPr lang="en-US" dirty="0"/>
              <a:t>Click to edit Master title style</a:t>
            </a:r>
          </a:p>
        </p:txBody>
      </p:sp>
      <p:sp>
        <p:nvSpPr>
          <p:cNvPr id="3" name="Content Placeholder 2"/>
          <p:cNvSpPr>
            <a:spLocks noGrp="1"/>
          </p:cNvSpPr>
          <p:nvPr>
            <p:ph idx="1"/>
          </p:nvPr>
        </p:nvSpPr>
        <p:spPr>
          <a:xfrm>
            <a:off x="228600" y="781352"/>
            <a:ext cx="14401800" cy="6076648"/>
          </a:xfrm>
        </p:spPr>
        <p:txBody>
          <a:bodyPr/>
          <a:lstStyle>
            <a:lvl1pPr>
              <a:defRPr>
                <a:latin typeface="CorisandeLight" panose="00000400000000000000" pitchFamily="2" charset="0"/>
              </a:defRPr>
            </a:lvl1pPr>
            <a:lvl2pPr>
              <a:defRPr>
                <a:latin typeface="CorisandeLight" panose="00000400000000000000" pitchFamily="2" charset="0"/>
              </a:defRPr>
            </a:lvl2pPr>
            <a:lvl3pPr>
              <a:defRPr>
                <a:latin typeface="CorisandeLight" panose="00000400000000000000" pitchFamily="2" charset="0"/>
              </a:defRPr>
            </a:lvl3pPr>
            <a:lvl4pPr>
              <a:defRPr>
                <a:latin typeface="CorisandeLight" panose="00000400000000000000" pitchFamily="2" charset="0"/>
              </a:defRPr>
            </a:lvl4pPr>
            <a:lvl5pPr>
              <a:defRPr>
                <a:latin typeface="Corisande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5" y="580029"/>
            <a:ext cx="14662205" cy="1120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ectangle 8"/>
          <p:cNvSpPr/>
          <p:nvPr userDrawn="1"/>
        </p:nvSpPr>
        <p:spPr>
          <a:xfrm>
            <a:off x="5" y="669264"/>
            <a:ext cx="14662205" cy="45719"/>
          </a:xfrm>
          <a:prstGeom prst="rect">
            <a:avLst/>
          </a:prstGeom>
          <a:solidFill>
            <a:srgbClr val="8A1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48074" y="5601012"/>
            <a:ext cx="1161304" cy="1100852"/>
          </a:xfrm>
          <a:prstGeom prst="rect">
            <a:avLst/>
          </a:prstGeom>
        </p:spPr>
      </p:pic>
    </p:spTree>
    <p:extLst>
      <p:ext uri="{BB962C8B-B14F-4D97-AF65-F5344CB8AC3E}">
        <p14:creationId xmlns:p14="http://schemas.microsoft.com/office/powerpoint/2010/main" val="42821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1709741"/>
            <a:ext cx="1261872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98220" y="4589466"/>
            <a:ext cx="1261872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DAC5F-DC4B-4727-B40C-8BEB4F9531F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3459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1825625"/>
            <a:ext cx="6217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1825625"/>
            <a:ext cx="6217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2DAC5F-DC4B-4727-B40C-8BEB4F9531F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341684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365128"/>
            <a:ext cx="1261872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1681163"/>
            <a:ext cx="61893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7746" y="2505075"/>
            <a:ext cx="61893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1681163"/>
            <a:ext cx="62198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06640" y="2505075"/>
            <a:ext cx="621982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2DAC5F-DC4B-4727-B40C-8BEB4F9531F3}"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327242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2DAC5F-DC4B-4727-B40C-8BEB4F9531F3}"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247992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DAC5F-DC4B-4727-B40C-8BEB4F9531F3}"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83602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57200"/>
            <a:ext cx="4718684"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219826" y="987428"/>
            <a:ext cx="740664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057400"/>
            <a:ext cx="47186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DAC5F-DC4B-4727-B40C-8BEB4F9531F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367795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57200"/>
            <a:ext cx="4718684"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987428"/>
            <a:ext cx="740664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07746" y="2057400"/>
            <a:ext cx="47186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DAC5F-DC4B-4727-B40C-8BEB4F9531F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04F2B-6E3B-457E-86B0-4A1CFC981306}" type="slidenum">
              <a:rPr lang="en-US" smtClean="0"/>
              <a:t>‹#›</a:t>
            </a:fld>
            <a:endParaRPr lang="en-US"/>
          </a:p>
        </p:txBody>
      </p:sp>
    </p:spTree>
    <p:extLst>
      <p:ext uri="{BB962C8B-B14F-4D97-AF65-F5344CB8AC3E}">
        <p14:creationId xmlns:p14="http://schemas.microsoft.com/office/powerpoint/2010/main" val="41713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365128"/>
            <a:ext cx="1261872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1825625"/>
            <a:ext cx="1261872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6356353"/>
            <a:ext cx="32918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DAC5F-DC4B-4727-B40C-8BEB4F9531F3}" type="datetimeFigureOut">
              <a:rPr lang="en-US" smtClean="0"/>
              <a:t>4/16/2018</a:t>
            </a:fld>
            <a:endParaRPr lang="en-US"/>
          </a:p>
        </p:txBody>
      </p:sp>
      <p:sp>
        <p:nvSpPr>
          <p:cNvPr id="5" name="Footer Placeholder 4"/>
          <p:cNvSpPr>
            <a:spLocks noGrp="1"/>
          </p:cNvSpPr>
          <p:nvPr>
            <p:ph type="ftr" sz="quarter" idx="3"/>
          </p:nvPr>
        </p:nvSpPr>
        <p:spPr>
          <a:xfrm>
            <a:off x="4846320" y="6356353"/>
            <a:ext cx="49377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6356353"/>
            <a:ext cx="32918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04F2B-6E3B-457E-86B0-4A1CFC981306}" type="slidenum">
              <a:rPr lang="en-US" smtClean="0"/>
              <a:t>‹#›</a:t>
            </a:fld>
            <a:endParaRPr lang="en-US"/>
          </a:p>
        </p:txBody>
      </p:sp>
    </p:spTree>
    <p:extLst>
      <p:ext uri="{BB962C8B-B14F-4D97-AF65-F5344CB8AC3E}">
        <p14:creationId xmlns:p14="http://schemas.microsoft.com/office/powerpoint/2010/main" val="20435263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1857" y="2273268"/>
            <a:ext cx="10957076" cy="1909257"/>
          </a:xfrm>
        </p:spPr>
        <p:txBody>
          <a:bodyPr>
            <a:normAutofit fontScale="90000"/>
          </a:bodyPr>
          <a:lstStyle/>
          <a:p>
            <a:r>
              <a:rPr lang="en-US" b="1" dirty="0">
                <a:latin typeface="Candara" panose="020E0502030303020204" pitchFamily="34" charset="0"/>
              </a:rPr>
              <a:t>Contribution of  Islamic Banking in the </a:t>
            </a:r>
            <a:br>
              <a:rPr lang="en-US" b="1" dirty="0">
                <a:latin typeface="Candara" panose="020E0502030303020204" pitchFamily="34" charset="0"/>
              </a:rPr>
            </a:br>
            <a:r>
              <a:rPr lang="en-US" b="1" dirty="0">
                <a:latin typeface="Candara" panose="020E0502030303020204" pitchFamily="34" charset="0"/>
              </a:rPr>
              <a:t>Prosperity of Tanzanian Society: A </a:t>
            </a:r>
            <a:r>
              <a:rPr lang="en-US" sz="3600" b="1" dirty="0">
                <a:latin typeface="Candara" panose="020E0502030303020204" pitchFamily="34" charset="0"/>
              </a:rPr>
              <a:t>Case of Amana Bank</a:t>
            </a:r>
            <a:br>
              <a:rPr lang="en-US" sz="3600" dirty="0"/>
            </a:br>
            <a:endParaRPr lang="en-US" sz="3600" u="sng" dirty="0">
              <a:latin typeface="Candara" panose="020E0502030303020204" pitchFamily="34" charset="0"/>
            </a:endParaRPr>
          </a:p>
        </p:txBody>
      </p:sp>
      <p:sp>
        <p:nvSpPr>
          <p:cNvPr id="9" name="Rectangle 8">
            <a:extLst>
              <a:ext uri="{FF2B5EF4-FFF2-40B4-BE49-F238E27FC236}">
                <a16:creationId xmlns:a16="http://schemas.microsoft.com/office/drawing/2014/main" id="{FB830FB4-7A2D-46A5-A587-FEA71AC86630}"/>
              </a:ext>
            </a:extLst>
          </p:cNvPr>
          <p:cNvSpPr/>
          <p:nvPr/>
        </p:nvSpPr>
        <p:spPr>
          <a:xfrm>
            <a:off x="593580" y="5335262"/>
            <a:ext cx="4629601" cy="1077218"/>
          </a:xfrm>
          <a:prstGeom prst="rect">
            <a:avLst/>
          </a:prstGeom>
        </p:spPr>
        <p:txBody>
          <a:bodyPr wrap="none">
            <a:spAutoFit/>
          </a:bodyPr>
          <a:lstStyle/>
          <a:p>
            <a:r>
              <a:rPr lang="en-US" sz="3200" b="1" dirty="0">
                <a:solidFill>
                  <a:schemeClr val="bg1"/>
                </a:solidFill>
                <a:latin typeface="Candara" panose="020E0502030303020204" pitchFamily="34" charset="0"/>
              </a:rPr>
              <a:t>Dr. Muhsin Salim Masoud</a:t>
            </a:r>
          </a:p>
          <a:p>
            <a:r>
              <a:rPr lang="en-US" sz="3200" b="1" dirty="0">
                <a:solidFill>
                  <a:schemeClr val="bg1"/>
                </a:solidFill>
                <a:latin typeface="Candara" panose="020E0502030303020204" pitchFamily="34" charset="0"/>
              </a:rPr>
              <a:t>Managing Director</a:t>
            </a:r>
            <a:endParaRPr lang="en-US" sz="3200" dirty="0">
              <a:solidFill>
                <a:schemeClr val="bg1"/>
              </a:solidFill>
            </a:endParaRPr>
          </a:p>
        </p:txBody>
      </p:sp>
    </p:spTree>
    <p:extLst>
      <p:ext uri="{BB962C8B-B14F-4D97-AF65-F5344CB8AC3E}">
        <p14:creationId xmlns:p14="http://schemas.microsoft.com/office/powerpoint/2010/main" val="238964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A800-8B3E-E94D-AA2C-C1B11AF5C9BF}"/>
              </a:ext>
            </a:extLst>
          </p:cNvPr>
          <p:cNvSpPr>
            <a:spLocks noGrp="1"/>
          </p:cNvSpPr>
          <p:nvPr>
            <p:ph type="title"/>
          </p:nvPr>
        </p:nvSpPr>
        <p:spPr>
          <a:xfrm>
            <a:off x="471055" y="-46500"/>
            <a:ext cx="13619018" cy="801857"/>
          </a:xfrm>
        </p:spPr>
        <p:txBody>
          <a:bodyPr>
            <a:normAutofit/>
          </a:bodyPr>
          <a:lstStyle/>
          <a:p>
            <a:r>
              <a:rPr lang="en-US" b="1" dirty="0">
                <a:solidFill>
                  <a:srgbClr val="860038"/>
                </a:solidFill>
                <a:latin typeface="Candara" panose="020E0502030303020204" pitchFamily="34" charset="0"/>
                <a:ea typeface="+mn-ea"/>
                <a:cs typeface="+mn-cs"/>
              </a:rPr>
              <a:t>Contribution of Amana Bank in Tanzania</a:t>
            </a:r>
          </a:p>
        </p:txBody>
      </p:sp>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1" y="727648"/>
            <a:ext cx="14630400" cy="6102644"/>
          </a:xfrm>
        </p:spPr>
        <p:txBody>
          <a:bodyPr>
            <a:normAutofit/>
          </a:bodyPr>
          <a:lstStyle/>
          <a:p>
            <a:pPr marL="858838" indent="-457200">
              <a:buFont typeface="Wingdings" panose="05000000000000000000" pitchFamily="2" charset="2"/>
              <a:buChar char="§"/>
            </a:pPr>
            <a:r>
              <a:rPr lang="en-US" sz="3200" b="1" dirty="0">
                <a:solidFill>
                  <a:srgbClr val="860038"/>
                </a:solidFill>
                <a:latin typeface="Candara" panose="020E0502030303020204" pitchFamily="34" charset="0"/>
              </a:rPr>
              <a:t>The bank has paid tax on average of 2.1 billion per year over past six years </a:t>
            </a:r>
          </a:p>
          <a:p>
            <a:pPr marL="858838" indent="-457200">
              <a:buFont typeface="Wingdings" panose="05000000000000000000" pitchFamily="2" charset="2"/>
              <a:buChar char="§"/>
            </a:pPr>
            <a:endParaRPr lang="en-US" sz="1800" b="1" dirty="0">
              <a:solidFill>
                <a:srgbClr val="860038"/>
              </a:solidFill>
              <a:latin typeface="Candara" panose="020E0502030303020204" pitchFamily="34" charset="0"/>
            </a:endParaRPr>
          </a:p>
          <a:p>
            <a:pPr marL="858838" indent="-457200">
              <a:buFont typeface="Wingdings" panose="05000000000000000000" pitchFamily="2" charset="2"/>
              <a:buChar char="§"/>
            </a:pPr>
            <a:r>
              <a:rPr lang="en-US" sz="3200" b="1" dirty="0">
                <a:solidFill>
                  <a:srgbClr val="860038"/>
                </a:solidFill>
                <a:latin typeface="Candara" panose="020E0502030303020204" pitchFamily="34" charset="0"/>
              </a:rPr>
              <a:t>Charity contribution to the society</a:t>
            </a:r>
            <a:endParaRPr lang="en-US" b="1" dirty="0">
              <a:solidFill>
                <a:srgbClr val="860038"/>
              </a:solidFill>
              <a:latin typeface="Candara" panose="020E0502030303020204" pitchFamily="34" charset="0"/>
            </a:endParaRPr>
          </a:p>
        </p:txBody>
      </p:sp>
      <p:graphicFrame>
        <p:nvGraphicFramePr>
          <p:cNvPr id="4" name="Table 3">
            <a:extLst>
              <a:ext uri="{FF2B5EF4-FFF2-40B4-BE49-F238E27FC236}">
                <a16:creationId xmlns:a16="http://schemas.microsoft.com/office/drawing/2014/main" id="{CAC1E74C-6086-4564-973F-21CCD1232F6D}"/>
              </a:ext>
            </a:extLst>
          </p:cNvPr>
          <p:cNvGraphicFramePr>
            <a:graphicFrameLocks noGrp="1"/>
          </p:cNvGraphicFramePr>
          <p:nvPr>
            <p:extLst>
              <p:ext uri="{D42A27DB-BD31-4B8C-83A1-F6EECF244321}">
                <p14:modId xmlns:p14="http://schemas.microsoft.com/office/powerpoint/2010/main" val="1783194900"/>
              </p:ext>
            </p:extLst>
          </p:nvPr>
        </p:nvGraphicFramePr>
        <p:xfrm>
          <a:off x="1107255" y="2205650"/>
          <a:ext cx="13358553" cy="2643354"/>
        </p:xfrm>
        <a:graphic>
          <a:graphicData uri="http://schemas.openxmlformats.org/drawingml/2006/table">
            <a:tbl>
              <a:tblPr firstRow="1" bandRow="1">
                <a:tableStyleId>{85BE263C-DBD7-4A20-BB59-AAB30ACAA65A}</a:tableStyleId>
              </a:tblPr>
              <a:tblGrid>
                <a:gridCol w="3438144">
                  <a:extLst>
                    <a:ext uri="{9D8B030D-6E8A-4147-A177-3AD203B41FA5}">
                      <a16:colId xmlns:a16="http://schemas.microsoft.com/office/drawing/2014/main" val="3195470732"/>
                    </a:ext>
                  </a:extLst>
                </a:gridCol>
                <a:gridCol w="5102352">
                  <a:extLst>
                    <a:ext uri="{9D8B030D-6E8A-4147-A177-3AD203B41FA5}">
                      <a16:colId xmlns:a16="http://schemas.microsoft.com/office/drawing/2014/main" val="3523834701"/>
                    </a:ext>
                  </a:extLst>
                </a:gridCol>
                <a:gridCol w="4818057">
                  <a:extLst>
                    <a:ext uri="{9D8B030D-6E8A-4147-A177-3AD203B41FA5}">
                      <a16:colId xmlns:a16="http://schemas.microsoft.com/office/drawing/2014/main" val="2310450592"/>
                    </a:ext>
                  </a:extLst>
                </a:gridCol>
              </a:tblGrid>
              <a:tr h="604395">
                <a:tc>
                  <a:txBody>
                    <a:bodyPr/>
                    <a:lstStyle/>
                    <a:p>
                      <a:pPr algn="ctr"/>
                      <a:r>
                        <a:rPr lang="en-US" sz="2800" kern="1200" dirty="0">
                          <a:latin typeface="Candara" panose="020E0502030303020204" pitchFamily="34" charset="0"/>
                        </a:rPr>
                        <a:t>Category</a:t>
                      </a:r>
                      <a:endParaRPr lang="en-US" sz="2800" b="1" kern="1200" dirty="0">
                        <a:solidFill>
                          <a:schemeClr val="lt1"/>
                        </a:solidFill>
                        <a:latin typeface="Candara" panose="020E0502030303020204" pitchFamily="34" charset="0"/>
                        <a:ea typeface="+mn-ea"/>
                        <a:cs typeface="+mn-cs"/>
                      </a:endParaRPr>
                    </a:p>
                  </a:txBody>
                  <a:tcPr>
                    <a:solidFill>
                      <a:srgbClr val="8A163D"/>
                    </a:solidFill>
                  </a:tcPr>
                </a:tc>
                <a:tc>
                  <a:txBody>
                    <a:bodyPr/>
                    <a:lstStyle/>
                    <a:p>
                      <a:pPr algn="ctr"/>
                      <a:r>
                        <a:rPr lang="en-US" sz="2800" kern="1200" dirty="0">
                          <a:latin typeface="Candara" panose="020E0502030303020204" pitchFamily="34" charset="0"/>
                        </a:rPr>
                        <a:t>Number  of Beneficiaries</a:t>
                      </a:r>
                      <a:endParaRPr lang="en-US" sz="2800" b="1" kern="1200" dirty="0">
                        <a:solidFill>
                          <a:schemeClr val="lt1"/>
                        </a:solidFill>
                        <a:latin typeface="Candara" panose="020E0502030303020204" pitchFamily="34" charset="0"/>
                        <a:ea typeface="+mn-ea"/>
                        <a:cs typeface="+mn-cs"/>
                      </a:endParaRPr>
                    </a:p>
                  </a:txBody>
                  <a:tcPr>
                    <a:solidFill>
                      <a:srgbClr val="8A163D"/>
                    </a:solidFill>
                  </a:tcPr>
                </a:tc>
                <a:tc>
                  <a:txBody>
                    <a:bodyPr/>
                    <a:lstStyle/>
                    <a:p>
                      <a:pPr algn="ctr"/>
                      <a:r>
                        <a:rPr lang="en-US" sz="2800" dirty="0">
                          <a:latin typeface="Candara" panose="020E0502030303020204" pitchFamily="34" charset="0"/>
                        </a:rPr>
                        <a:t>Amount Contributed</a:t>
                      </a:r>
                    </a:p>
                  </a:txBody>
                  <a:tcPr>
                    <a:solidFill>
                      <a:srgbClr val="8A163D"/>
                    </a:solidFill>
                  </a:tcPr>
                </a:tc>
                <a:extLst>
                  <a:ext uri="{0D108BD9-81ED-4DB2-BD59-A6C34878D82A}">
                    <a16:rowId xmlns:a16="http://schemas.microsoft.com/office/drawing/2014/main" val="1387846807"/>
                  </a:ext>
                </a:extLst>
              </a:tr>
              <a:tr h="527256">
                <a:tc>
                  <a:txBody>
                    <a:bodyPr/>
                    <a:lstStyle/>
                    <a:p>
                      <a:pPr algn="l"/>
                      <a:r>
                        <a:rPr lang="en-US" sz="2400" dirty="0">
                          <a:latin typeface="Candara" panose="020E0502030303020204" pitchFamily="34" charset="0"/>
                        </a:rPr>
                        <a:t>Education Sector</a:t>
                      </a:r>
                      <a:endParaRPr lang="en-US" sz="2400" dirty="0">
                        <a:solidFill>
                          <a:srgbClr val="8A163D"/>
                        </a:solidFill>
                        <a:latin typeface="Candara" panose="020E0502030303020204" pitchFamily="34" charset="0"/>
                      </a:endParaRPr>
                    </a:p>
                  </a:txBody>
                  <a:tcPr/>
                </a:tc>
                <a:tc>
                  <a:txBody>
                    <a:bodyPr/>
                    <a:lstStyle/>
                    <a:p>
                      <a:pPr algn="ctr"/>
                      <a:r>
                        <a:rPr lang="en-US" sz="2400" kern="1200" dirty="0">
                          <a:latin typeface="Candara" panose="020E0502030303020204" pitchFamily="34" charset="0"/>
                        </a:rPr>
                        <a:t>444</a:t>
                      </a:r>
                      <a:endParaRPr lang="en-US" sz="2400" kern="1200" dirty="0">
                        <a:solidFill>
                          <a:schemeClr val="dk1"/>
                        </a:solidFill>
                        <a:latin typeface="Candara" panose="020E0502030303020204" pitchFamily="34" charset="0"/>
                        <a:ea typeface="+mn-ea"/>
                        <a:cs typeface="+mn-cs"/>
                      </a:endParaRPr>
                    </a:p>
                  </a:txBody>
                  <a:tcPr/>
                </a:tc>
                <a:tc>
                  <a:txBody>
                    <a:bodyPr/>
                    <a:lstStyle/>
                    <a:p>
                      <a:pPr algn="ctr"/>
                      <a:r>
                        <a:rPr lang="en-US" sz="2400" dirty="0">
                          <a:latin typeface="Candara" panose="020E0502030303020204" pitchFamily="34" charset="0"/>
                        </a:rPr>
                        <a:t>406 mil</a:t>
                      </a:r>
                    </a:p>
                  </a:txBody>
                  <a:tcPr/>
                </a:tc>
                <a:extLst>
                  <a:ext uri="{0D108BD9-81ED-4DB2-BD59-A6C34878D82A}">
                    <a16:rowId xmlns:a16="http://schemas.microsoft.com/office/drawing/2014/main" val="3821377635"/>
                  </a:ext>
                </a:extLst>
              </a:tr>
              <a:tr h="527247">
                <a:tc>
                  <a:txBody>
                    <a:bodyPr/>
                    <a:lstStyle/>
                    <a:p>
                      <a:pPr algn="l"/>
                      <a:r>
                        <a:rPr lang="en-US" sz="2400" dirty="0">
                          <a:latin typeface="Candara" panose="020E0502030303020204" pitchFamily="34" charset="0"/>
                        </a:rPr>
                        <a:t>Health Sector</a:t>
                      </a:r>
                      <a:endParaRPr lang="en-US" sz="2400" dirty="0">
                        <a:solidFill>
                          <a:srgbClr val="8A163D"/>
                        </a:solidFill>
                        <a:latin typeface="Candara" panose="020E0502030303020204" pitchFamily="34" charset="0"/>
                      </a:endParaRPr>
                    </a:p>
                  </a:txBody>
                  <a:tcPr/>
                </a:tc>
                <a:tc>
                  <a:txBody>
                    <a:bodyPr/>
                    <a:lstStyle/>
                    <a:p>
                      <a:pPr algn="ctr"/>
                      <a:r>
                        <a:rPr lang="en-US" sz="2400" kern="1200" dirty="0">
                          <a:latin typeface="Candara" panose="020E0502030303020204" pitchFamily="34" charset="0"/>
                        </a:rPr>
                        <a:t>108</a:t>
                      </a:r>
                      <a:endParaRPr lang="en-US" sz="2400" kern="1200" dirty="0">
                        <a:solidFill>
                          <a:schemeClr val="dk1"/>
                        </a:solidFill>
                        <a:latin typeface="Candara" panose="020E0502030303020204" pitchFamily="34" charset="0"/>
                        <a:ea typeface="+mn-ea"/>
                        <a:cs typeface="+mn-cs"/>
                      </a:endParaRPr>
                    </a:p>
                  </a:txBody>
                  <a:tcPr/>
                </a:tc>
                <a:tc>
                  <a:txBody>
                    <a:bodyPr/>
                    <a:lstStyle/>
                    <a:p>
                      <a:pPr algn="ctr"/>
                      <a:r>
                        <a:rPr lang="en-US" sz="2400" dirty="0">
                          <a:latin typeface="Candara" panose="020E0502030303020204" pitchFamily="34" charset="0"/>
                        </a:rPr>
                        <a:t>178 mil</a:t>
                      </a:r>
                    </a:p>
                  </a:txBody>
                  <a:tcPr/>
                </a:tc>
                <a:extLst>
                  <a:ext uri="{0D108BD9-81ED-4DB2-BD59-A6C34878D82A}">
                    <a16:rowId xmlns:a16="http://schemas.microsoft.com/office/drawing/2014/main" val="1510936267"/>
                  </a:ext>
                </a:extLst>
              </a:tr>
              <a:tr h="329184">
                <a:tc>
                  <a:txBody>
                    <a:bodyPr/>
                    <a:lstStyle/>
                    <a:p>
                      <a:pPr algn="l"/>
                      <a:r>
                        <a:rPr lang="en-US" sz="2400" dirty="0">
                          <a:latin typeface="Candara" panose="020E0502030303020204" pitchFamily="34" charset="0"/>
                        </a:rPr>
                        <a:t>Humanitarian Sector</a:t>
                      </a:r>
                      <a:endParaRPr lang="en-US" sz="2400" dirty="0">
                        <a:solidFill>
                          <a:srgbClr val="8A163D"/>
                        </a:solidFill>
                        <a:latin typeface="Candara" panose="020E0502030303020204" pitchFamily="34" charset="0"/>
                      </a:endParaRPr>
                    </a:p>
                  </a:txBody>
                  <a:tcPr/>
                </a:tc>
                <a:tc>
                  <a:txBody>
                    <a:bodyPr/>
                    <a:lstStyle/>
                    <a:p>
                      <a:pPr algn="ctr"/>
                      <a:r>
                        <a:rPr lang="en-US" sz="2400" kern="1200" dirty="0">
                          <a:latin typeface="Candara" panose="020E0502030303020204" pitchFamily="34" charset="0"/>
                        </a:rPr>
                        <a:t>32</a:t>
                      </a:r>
                      <a:endParaRPr lang="en-US" sz="2400" kern="1200" dirty="0">
                        <a:solidFill>
                          <a:schemeClr val="dk1"/>
                        </a:solidFill>
                        <a:latin typeface="Candara" panose="020E0502030303020204" pitchFamily="34" charset="0"/>
                        <a:ea typeface="+mn-ea"/>
                        <a:cs typeface="+mn-cs"/>
                      </a:endParaRPr>
                    </a:p>
                  </a:txBody>
                  <a:tcPr/>
                </a:tc>
                <a:tc>
                  <a:txBody>
                    <a:bodyPr/>
                    <a:lstStyle/>
                    <a:p>
                      <a:pPr algn="ctr"/>
                      <a:r>
                        <a:rPr lang="en-US" sz="2400" dirty="0">
                          <a:latin typeface="Candara" panose="020E0502030303020204" pitchFamily="34" charset="0"/>
                        </a:rPr>
                        <a:t>93 mil</a:t>
                      </a:r>
                    </a:p>
                  </a:txBody>
                  <a:tcPr/>
                </a:tc>
                <a:extLst>
                  <a:ext uri="{0D108BD9-81ED-4DB2-BD59-A6C34878D82A}">
                    <a16:rowId xmlns:a16="http://schemas.microsoft.com/office/drawing/2014/main" val="2042595377"/>
                  </a:ext>
                </a:extLst>
              </a:tr>
              <a:tr h="527256">
                <a:tc>
                  <a:txBody>
                    <a:bodyPr/>
                    <a:lstStyle/>
                    <a:p>
                      <a:pPr algn="l"/>
                      <a:endParaRPr lang="en-US" sz="2400" dirty="0">
                        <a:solidFill>
                          <a:srgbClr val="8A163D"/>
                        </a:solidFill>
                        <a:latin typeface="Candara" panose="020E0502030303020204" pitchFamily="34" charset="0"/>
                      </a:endParaRPr>
                    </a:p>
                  </a:txBody>
                  <a:tcPr/>
                </a:tc>
                <a:tc>
                  <a:txBody>
                    <a:bodyPr/>
                    <a:lstStyle/>
                    <a:p>
                      <a:pPr algn="ctr"/>
                      <a:endParaRPr lang="en-US" sz="2400" kern="1200" dirty="0">
                        <a:solidFill>
                          <a:schemeClr val="dk1"/>
                        </a:solidFill>
                        <a:latin typeface="Candara" panose="020E0502030303020204" pitchFamily="34" charset="0"/>
                        <a:ea typeface="+mn-ea"/>
                        <a:cs typeface="+mn-cs"/>
                      </a:endParaRPr>
                    </a:p>
                  </a:txBody>
                  <a:tcPr/>
                </a:tc>
                <a:tc>
                  <a:txBody>
                    <a:bodyPr/>
                    <a:lstStyle/>
                    <a:p>
                      <a:pPr algn="ctr"/>
                      <a:r>
                        <a:rPr lang="en-US" sz="2400" b="1" dirty="0">
                          <a:latin typeface="Candara" panose="020E0502030303020204" pitchFamily="34" charset="0"/>
                        </a:rPr>
                        <a:t>678 mil</a:t>
                      </a:r>
                    </a:p>
                  </a:txBody>
                  <a:tcPr/>
                </a:tc>
                <a:extLst>
                  <a:ext uri="{0D108BD9-81ED-4DB2-BD59-A6C34878D82A}">
                    <a16:rowId xmlns:a16="http://schemas.microsoft.com/office/drawing/2014/main" val="3840966830"/>
                  </a:ext>
                </a:extLst>
              </a:tr>
            </a:tbl>
          </a:graphicData>
        </a:graphic>
      </p:graphicFrame>
      <p:sp>
        <p:nvSpPr>
          <p:cNvPr id="5" name="Rectangle 4">
            <a:extLst>
              <a:ext uri="{FF2B5EF4-FFF2-40B4-BE49-F238E27FC236}">
                <a16:creationId xmlns:a16="http://schemas.microsoft.com/office/drawing/2014/main" id="{AAFA772E-E167-4119-A58F-CD16D65DD4F6}"/>
              </a:ext>
            </a:extLst>
          </p:cNvPr>
          <p:cNvSpPr/>
          <p:nvPr/>
        </p:nvSpPr>
        <p:spPr>
          <a:xfrm>
            <a:off x="164592" y="4812428"/>
            <a:ext cx="14465807" cy="2100575"/>
          </a:xfrm>
          <a:prstGeom prst="rect">
            <a:avLst/>
          </a:prstGeom>
        </p:spPr>
        <p:txBody>
          <a:bodyPr wrap="square">
            <a:spAutoFit/>
          </a:bodyPr>
          <a:lstStyle/>
          <a:p>
            <a:pPr marL="969963" lvl="1" indent="-512763" algn="just">
              <a:buFont typeface="Wingdings" panose="05000000000000000000" pitchFamily="2" charset="2"/>
              <a:buChar char="§"/>
            </a:pPr>
            <a:r>
              <a:rPr lang="en-GB" sz="2800" dirty="0">
                <a:solidFill>
                  <a:srgbClr val="860038"/>
                </a:solidFill>
                <a:latin typeface="Candara" panose="020E0502030303020204" pitchFamily="34" charset="0"/>
              </a:rPr>
              <a:t>Customer promise to pay nominal charity in case of default/delay.</a:t>
            </a:r>
          </a:p>
          <a:p>
            <a:pPr marL="969963" lvl="1" indent="-512763" algn="just">
              <a:buFont typeface="Wingdings" panose="05000000000000000000" pitchFamily="2" charset="2"/>
              <a:buChar char="§"/>
            </a:pPr>
            <a:endParaRPr lang="en-GB" sz="1050" dirty="0">
              <a:solidFill>
                <a:srgbClr val="860038"/>
              </a:solidFill>
              <a:latin typeface="Candara" panose="020E0502030303020204" pitchFamily="34" charset="0"/>
            </a:endParaRPr>
          </a:p>
          <a:p>
            <a:pPr marL="969963" lvl="1" indent="-512763" algn="just">
              <a:buFont typeface="Wingdings" panose="05000000000000000000" pitchFamily="2" charset="2"/>
              <a:buChar char="§"/>
            </a:pPr>
            <a:r>
              <a:rPr lang="en-GB" sz="2800" dirty="0">
                <a:solidFill>
                  <a:srgbClr val="860038"/>
                </a:solidFill>
                <a:latin typeface="Candara" panose="020E0502030303020204" pitchFamily="34" charset="0"/>
              </a:rPr>
              <a:t>Charity fund is not part of the income of the bank. It is used to support poor and orphans in accessing education and medication services.</a:t>
            </a:r>
          </a:p>
          <a:p>
            <a:pPr marL="969963" lvl="1" indent="-512763" algn="just">
              <a:buFont typeface="Wingdings" panose="05000000000000000000" pitchFamily="2" charset="2"/>
              <a:buChar char="§"/>
            </a:pPr>
            <a:endParaRPr lang="en-GB" sz="800" dirty="0">
              <a:solidFill>
                <a:srgbClr val="860038"/>
              </a:solidFill>
              <a:latin typeface="Candara" panose="020E0502030303020204" pitchFamily="34" charset="0"/>
            </a:endParaRPr>
          </a:p>
          <a:p>
            <a:pPr marL="969963" lvl="1" indent="-512763" algn="just">
              <a:buFont typeface="Wingdings" panose="05000000000000000000" pitchFamily="2" charset="2"/>
              <a:buChar char="§"/>
            </a:pPr>
            <a:r>
              <a:rPr lang="en-GB" sz="2800" dirty="0">
                <a:solidFill>
                  <a:srgbClr val="860038"/>
                </a:solidFill>
                <a:latin typeface="Candara" panose="020E0502030303020204" pitchFamily="34" charset="0"/>
              </a:rPr>
              <a:t>Penalty can be waived if the customer is in real difficulty.</a:t>
            </a:r>
            <a:endParaRPr lang="en-US" sz="2800" dirty="0">
              <a:solidFill>
                <a:srgbClr val="860038"/>
              </a:solidFill>
              <a:latin typeface="Candara" panose="020E0502030303020204" pitchFamily="34" charset="0"/>
            </a:endParaRPr>
          </a:p>
        </p:txBody>
      </p:sp>
    </p:spTree>
    <p:extLst>
      <p:ext uri="{BB962C8B-B14F-4D97-AF65-F5344CB8AC3E}">
        <p14:creationId xmlns:p14="http://schemas.microsoft.com/office/powerpoint/2010/main" val="725428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1" y="727648"/>
            <a:ext cx="14630400" cy="6102644"/>
          </a:xfrm>
        </p:spPr>
        <p:txBody>
          <a:bodyPr>
            <a:normAutofit/>
          </a:bodyPr>
          <a:lstStyle/>
          <a:p>
            <a:pPr marL="457200" lvl="1" indent="0">
              <a:buNone/>
            </a:pPr>
            <a:endParaRPr lang="en-US" sz="3200"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r>
              <a:rPr lang="en-US" sz="5400" b="1" dirty="0">
                <a:solidFill>
                  <a:srgbClr val="860038"/>
                </a:solidFill>
                <a:latin typeface="Candara" panose="020E0502030303020204" pitchFamily="34" charset="0"/>
              </a:rPr>
              <a:t>Strength and beauty of Islamic Banking</a:t>
            </a:r>
            <a:endParaRPr lang="en-US" sz="5400" dirty="0">
              <a:solidFill>
                <a:srgbClr val="860038"/>
              </a:solidFill>
              <a:latin typeface="Candara" panose="020E0502030303020204" pitchFamily="34" charset="0"/>
            </a:endParaRPr>
          </a:p>
        </p:txBody>
      </p:sp>
    </p:spTree>
    <p:extLst>
      <p:ext uri="{BB962C8B-B14F-4D97-AF65-F5344CB8AC3E}">
        <p14:creationId xmlns:p14="http://schemas.microsoft.com/office/powerpoint/2010/main" val="13739247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A800-8B3E-E94D-AA2C-C1B11AF5C9BF}"/>
              </a:ext>
            </a:extLst>
          </p:cNvPr>
          <p:cNvSpPr>
            <a:spLocks noGrp="1"/>
          </p:cNvSpPr>
          <p:nvPr>
            <p:ph type="title"/>
          </p:nvPr>
        </p:nvSpPr>
        <p:spPr>
          <a:xfrm>
            <a:off x="471055" y="-46500"/>
            <a:ext cx="11288129" cy="801857"/>
          </a:xfrm>
        </p:spPr>
        <p:txBody>
          <a:bodyPr vert="horz" lIns="91440" tIns="45720" rIns="91440" bIns="45720" rtlCol="0" anchor="ctr">
            <a:normAutofit/>
          </a:bodyPr>
          <a:lstStyle/>
          <a:p>
            <a:r>
              <a:rPr lang="en-US" b="1" dirty="0">
                <a:solidFill>
                  <a:srgbClr val="860038"/>
                </a:solidFill>
                <a:latin typeface="Candara" panose="020E0502030303020204" pitchFamily="34" charset="0"/>
                <a:ea typeface="+mn-ea"/>
                <a:cs typeface="+mn-cs"/>
              </a:rPr>
              <a:t>Strength and beauty of Islamic Banking. Cont., </a:t>
            </a:r>
          </a:p>
        </p:txBody>
      </p:sp>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1" y="727648"/>
            <a:ext cx="14630400" cy="6102644"/>
          </a:xfrm>
        </p:spPr>
        <p:txBody>
          <a:bodyPr>
            <a:normAutofit/>
          </a:bodyPr>
          <a:lstStyle/>
          <a:p>
            <a:pPr>
              <a:buFont typeface="Wingdings" panose="05000000000000000000" pitchFamily="2" charset="2"/>
              <a:buChar char="§"/>
            </a:pPr>
            <a:r>
              <a:rPr lang="en-US" sz="3200" b="1" dirty="0">
                <a:solidFill>
                  <a:srgbClr val="860038"/>
                </a:solidFill>
                <a:latin typeface="Candara" panose="020E0502030303020204" pitchFamily="34" charset="0"/>
              </a:rPr>
              <a:t>Asset and service backed banking</a:t>
            </a:r>
          </a:p>
          <a:p>
            <a:pPr marL="1254125" lvl="1" algn="just">
              <a:buFont typeface="Wingdings" panose="05000000000000000000" pitchFamily="2" charset="2"/>
              <a:buChar char="§"/>
            </a:pPr>
            <a:r>
              <a:rPr lang="en-US" sz="3200" dirty="0">
                <a:solidFill>
                  <a:srgbClr val="860038"/>
                </a:solidFill>
                <a:latin typeface="Candara" panose="020E0502030303020204" pitchFamily="34" charset="0"/>
              </a:rPr>
              <a:t>Funds are channeled directly to real economic activities.</a:t>
            </a:r>
          </a:p>
          <a:p>
            <a:pPr marL="1254125" lvl="1" algn="just">
              <a:buFont typeface="Wingdings" panose="05000000000000000000" pitchFamily="2" charset="2"/>
              <a:buChar char="§"/>
            </a:pPr>
            <a:endParaRPr lang="en-US" sz="3200" dirty="0">
              <a:solidFill>
                <a:srgbClr val="860038"/>
              </a:solidFill>
              <a:latin typeface="Candara" panose="020E0502030303020204" pitchFamily="34" charset="0"/>
            </a:endParaRPr>
          </a:p>
          <a:p>
            <a:pPr marL="1254125" lvl="1" algn="just">
              <a:buFont typeface="Wingdings" panose="05000000000000000000" pitchFamily="2" charset="2"/>
              <a:buChar char="§"/>
            </a:pPr>
            <a:r>
              <a:rPr lang="en-US" sz="3200" dirty="0">
                <a:solidFill>
                  <a:srgbClr val="860038"/>
                </a:solidFill>
                <a:latin typeface="Candara" panose="020E0502030303020204" pitchFamily="34" charset="0"/>
              </a:rPr>
              <a:t>Prevents diversion of funds through making payment direct to suppliers and delivering asset to customers.</a:t>
            </a:r>
          </a:p>
          <a:p>
            <a:pPr marL="1254125" lvl="1" algn="just">
              <a:buFont typeface="Wingdings" panose="05000000000000000000" pitchFamily="2" charset="2"/>
              <a:buChar char="§"/>
            </a:pPr>
            <a:endParaRPr lang="en-US" sz="3200" dirty="0">
              <a:solidFill>
                <a:srgbClr val="860038"/>
              </a:solidFill>
              <a:latin typeface="Candara" panose="020E0502030303020204" pitchFamily="34" charset="0"/>
            </a:endParaRPr>
          </a:p>
          <a:p>
            <a:pPr marL="1254125" lvl="1" algn="just">
              <a:buFont typeface="Wingdings" panose="05000000000000000000" pitchFamily="2" charset="2"/>
              <a:buChar char="§"/>
            </a:pPr>
            <a:r>
              <a:rPr lang="en-US" sz="3200" dirty="0">
                <a:solidFill>
                  <a:srgbClr val="860038"/>
                </a:solidFill>
                <a:latin typeface="Candara" panose="020E0502030303020204" pitchFamily="34" charset="0"/>
              </a:rPr>
              <a:t>Ensure funds are used for intended productive purpose, this improves customers repayment ability and minimize default risk.</a:t>
            </a:r>
          </a:p>
          <a:p>
            <a:pPr marL="1254125" lvl="1" algn="just">
              <a:buFont typeface="Wingdings" panose="05000000000000000000" pitchFamily="2" charset="2"/>
              <a:buChar char="§"/>
            </a:pPr>
            <a:endParaRPr lang="en-US" sz="3200" dirty="0">
              <a:solidFill>
                <a:srgbClr val="860038"/>
              </a:solidFill>
              <a:latin typeface="Candara" panose="020E0502030303020204" pitchFamily="34" charset="0"/>
            </a:endParaRPr>
          </a:p>
          <a:p>
            <a:pPr marL="1254125" lvl="1" algn="just">
              <a:buFont typeface="Wingdings" panose="05000000000000000000" pitchFamily="2" charset="2"/>
              <a:buChar char="§"/>
            </a:pPr>
            <a:r>
              <a:rPr lang="en-US" sz="3200" dirty="0">
                <a:solidFill>
                  <a:srgbClr val="860038"/>
                </a:solidFill>
                <a:latin typeface="Candara" panose="020E0502030303020204" pitchFamily="34" charset="0"/>
              </a:rPr>
              <a:t>Asset may be used to recover the balance of debt and leave collateral untouched.</a:t>
            </a:r>
          </a:p>
          <a:p>
            <a:pPr marL="457200" lvl="1" indent="0">
              <a:buNone/>
            </a:pPr>
            <a:endParaRPr lang="en-US" sz="3200" dirty="0">
              <a:solidFill>
                <a:srgbClr val="860038"/>
              </a:solidFill>
              <a:latin typeface="Candara" panose="020E0502030303020204" pitchFamily="34" charset="0"/>
            </a:endParaRPr>
          </a:p>
          <a:p>
            <a:pPr lvl="1"/>
            <a:endParaRPr lang="en-US" sz="2800" dirty="0">
              <a:solidFill>
                <a:srgbClr val="860038"/>
              </a:solidFill>
              <a:latin typeface="Candara" panose="020E0502030303020204" pitchFamily="34" charset="0"/>
            </a:endParaRPr>
          </a:p>
          <a:p>
            <a:endParaRPr lang="en-US" dirty="0">
              <a:solidFill>
                <a:srgbClr val="860038"/>
              </a:solidFill>
              <a:latin typeface="Candara" panose="020E0502030303020204" pitchFamily="34" charset="0"/>
            </a:endParaRPr>
          </a:p>
        </p:txBody>
      </p:sp>
    </p:spTree>
    <p:extLst>
      <p:ext uri="{BB962C8B-B14F-4D97-AF65-F5344CB8AC3E}">
        <p14:creationId xmlns:p14="http://schemas.microsoft.com/office/powerpoint/2010/main" val="11106898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76AAC6-6D68-4BFA-91DD-EA53B91BD869}"/>
              </a:ext>
            </a:extLst>
          </p:cNvPr>
          <p:cNvPicPr>
            <a:picLocks noChangeAspect="1"/>
          </p:cNvPicPr>
          <p:nvPr/>
        </p:nvPicPr>
        <p:blipFill rotWithShape="1">
          <a:blip r:embed="rId2"/>
          <a:srcRect r="3231"/>
          <a:stretch/>
        </p:blipFill>
        <p:spPr>
          <a:xfrm>
            <a:off x="10607039" y="784566"/>
            <a:ext cx="3972479" cy="5925964"/>
          </a:xfrm>
          <a:prstGeom prst="rect">
            <a:avLst/>
          </a:prstGeom>
        </p:spPr>
      </p:pic>
      <p:sp>
        <p:nvSpPr>
          <p:cNvPr id="6" name="Content Placeholder 2">
            <a:extLst>
              <a:ext uri="{FF2B5EF4-FFF2-40B4-BE49-F238E27FC236}">
                <a16:creationId xmlns:a16="http://schemas.microsoft.com/office/drawing/2014/main" id="{23E65626-F9E6-4F80-B242-A4117FC61E88}"/>
              </a:ext>
            </a:extLst>
          </p:cNvPr>
          <p:cNvSpPr txBox="1">
            <a:spLocks/>
          </p:cNvSpPr>
          <p:nvPr/>
        </p:nvSpPr>
        <p:spPr bwMode="auto">
          <a:xfrm>
            <a:off x="0" y="5522976"/>
            <a:ext cx="10607039"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2400" b="1" dirty="0">
                <a:solidFill>
                  <a:srgbClr val="860038"/>
                </a:solidFill>
                <a:latin typeface="Candara" panose="020E0502030303020204" pitchFamily="34" charset="0"/>
              </a:rPr>
              <a:t>“The ethical principles on which Islamic finance is based may bring banks closer to their clients and to the true spirit which should mark every financial service,” (The Vatican’s official newspaper </a:t>
            </a:r>
            <a:r>
              <a:rPr lang="en-GB" sz="2400" b="1" dirty="0" err="1">
                <a:solidFill>
                  <a:srgbClr val="860038"/>
                </a:solidFill>
                <a:latin typeface="Candara" panose="020E0502030303020204" pitchFamily="34" charset="0"/>
              </a:rPr>
              <a:t>Osservatore</a:t>
            </a:r>
            <a:r>
              <a:rPr lang="en-GB" sz="2400" b="1" dirty="0">
                <a:solidFill>
                  <a:srgbClr val="860038"/>
                </a:solidFill>
                <a:latin typeface="Candara" panose="020E0502030303020204" pitchFamily="34" charset="0"/>
              </a:rPr>
              <a:t> Romano-2010)</a:t>
            </a:r>
          </a:p>
        </p:txBody>
      </p:sp>
      <p:sp>
        <p:nvSpPr>
          <p:cNvPr id="5" name="TextBox 4">
            <a:extLst>
              <a:ext uri="{FF2B5EF4-FFF2-40B4-BE49-F238E27FC236}">
                <a16:creationId xmlns:a16="http://schemas.microsoft.com/office/drawing/2014/main" id="{149D6959-A7F5-4098-9A21-83663BB2B38C}"/>
              </a:ext>
            </a:extLst>
          </p:cNvPr>
          <p:cNvSpPr txBox="1"/>
          <p:nvPr/>
        </p:nvSpPr>
        <p:spPr>
          <a:xfrm>
            <a:off x="360217" y="897108"/>
            <a:ext cx="9144000" cy="3970318"/>
          </a:xfrm>
          <a:prstGeom prst="rect">
            <a:avLst/>
          </a:prstGeom>
          <a:noFill/>
        </p:spPr>
        <p:txBody>
          <a:bodyPr wrap="square" rtlCol="0">
            <a:spAutoFit/>
          </a:bodyPr>
          <a:lstStyle/>
          <a:p>
            <a:pPr marL="342900" indent="-342900">
              <a:buFont typeface="Wingdings" panose="05000000000000000000" pitchFamily="2" charset="2"/>
              <a:buChar char="§"/>
            </a:pPr>
            <a:r>
              <a:rPr lang="en-GB" sz="2800" b="1" dirty="0">
                <a:solidFill>
                  <a:srgbClr val="8F1532"/>
                </a:solidFill>
                <a:latin typeface="Candara" panose="020E0502030303020204" pitchFamily="34" charset="0"/>
              </a:rPr>
              <a:t>An ethical banking which helps the economy to grow ethically.</a:t>
            </a:r>
          </a:p>
          <a:p>
            <a:pPr marL="342900" indent="-342900" algn="just">
              <a:buFont typeface="Wingdings" panose="05000000000000000000" pitchFamily="2" charset="2"/>
              <a:buChar char="§"/>
            </a:pPr>
            <a:endParaRPr lang="en-GB" sz="2800" b="1" dirty="0">
              <a:solidFill>
                <a:srgbClr val="8F1532"/>
              </a:solidFill>
              <a:latin typeface="Candara" panose="020E0502030303020204" pitchFamily="34" charset="0"/>
            </a:endParaRPr>
          </a:p>
          <a:p>
            <a:pPr marL="800100" lvl="1" indent="-342900">
              <a:buFont typeface="Wingdings" panose="05000000000000000000" pitchFamily="2" charset="2"/>
              <a:buChar char="§"/>
            </a:pPr>
            <a:r>
              <a:rPr lang="en-GB" sz="2800" dirty="0">
                <a:solidFill>
                  <a:srgbClr val="8F1532"/>
                </a:solidFill>
                <a:latin typeface="Candara" panose="020E0502030303020204" pitchFamily="34" charset="0"/>
              </a:rPr>
              <a:t>Prohibiting trade in unethical products which harms society.</a:t>
            </a:r>
          </a:p>
          <a:p>
            <a:pPr marL="800100" lvl="1" indent="-342900" algn="just">
              <a:buFont typeface="Wingdings" panose="05000000000000000000" pitchFamily="2" charset="2"/>
              <a:buChar char="§"/>
            </a:pPr>
            <a:endParaRPr lang="en-GB" sz="2800" dirty="0">
              <a:solidFill>
                <a:srgbClr val="8F1532"/>
              </a:solidFill>
              <a:latin typeface="Candara" panose="020E0502030303020204" pitchFamily="34" charset="0"/>
            </a:endParaRPr>
          </a:p>
          <a:p>
            <a:pPr marL="800100" lvl="1" indent="-342900">
              <a:buFont typeface="Wingdings" panose="05000000000000000000" pitchFamily="2" charset="2"/>
              <a:buChar char="§"/>
            </a:pPr>
            <a:r>
              <a:rPr lang="en-GB" sz="2800" dirty="0">
                <a:solidFill>
                  <a:srgbClr val="8F1532"/>
                </a:solidFill>
                <a:latin typeface="Candara" panose="020E0502030303020204" pitchFamily="34" charset="0"/>
              </a:rPr>
              <a:t>Transparent and free from deception.</a:t>
            </a:r>
          </a:p>
          <a:p>
            <a:pPr marL="800100" lvl="1" indent="-342900">
              <a:buFont typeface="Wingdings" panose="05000000000000000000" pitchFamily="2" charset="2"/>
              <a:buChar char="§"/>
            </a:pPr>
            <a:endParaRPr lang="en-GB" sz="2800" dirty="0">
              <a:solidFill>
                <a:srgbClr val="8F1532"/>
              </a:solidFill>
              <a:latin typeface="Candara" panose="020E0502030303020204" pitchFamily="34" charset="0"/>
            </a:endParaRPr>
          </a:p>
          <a:p>
            <a:pPr marL="800100" lvl="1" indent="-342900">
              <a:buFont typeface="Wingdings" panose="05000000000000000000" pitchFamily="2" charset="2"/>
              <a:buChar char="§"/>
            </a:pPr>
            <a:r>
              <a:rPr lang="en-GB" sz="2800" dirty="0">
                <a:solidFill>
                  <a:srgbClr val="8F1532"/>
                </a:solidFill>
                <a:latin typeface="Candara" panose="020E0502030303020204" pitchFamily="34" charset="0"/>
              </a:rPr>
              <a:t>Structured in a way that helps to avoid conflicts.</a:t>
            </a:r>
          </a:p>
        </p:txBody>
      </p:sp>
      <p:sp>
        <p:nvSpPr>
          <p:cNvPr id="9" name="Title 1">
            <a:extLst>
              <a:ext uri="{FF2B5EF4-FFF2-40B4-BE49-F238E27FC236}">
                <a16:creationId xmlns:a16="http://schemas.microsoft.com/office/drawing/2014/main" id="{E87D3DD1-0B4D-4571-8C3E-B0EDBA8BAD57}"/>
              </a:ext>
            </a:extLst>
          </p:cNvPr>
          <p:cNvSpPr>
            <a:spLocks noGrp="1"/>
          </p:cNvSpPr>
          <p:nvPr>
            <p:ph type="title"/>
          </p:nvPr>
        </p:nvSpPr>
        <p:spPr>
          <a:xfrm>
            <a:off x="457200" y="147470"/>
            <a:ext cx="11430000" cy="448276"/>
          </a:xfrm>
        </p:spPr>
        <p:txBody>
          <a:bodyPr>
            <a:noAutofit/>
          </a:bodyPr>
          <a:lstStyle/>
          <a:p>
            <a:r>
              <a:rPr lang="en-US" b="1" dirty="0">
                <a:solidFill>
                  <a:srgbClr val="860038"/>
                </a:solidFill>
                <a:latin typeface="Candara" panose="020E0502030303020204" pitchFamily="34" charset="0"/>
                <a:ea typeface="+mn-ea"/>
                <a:cs typeface="+mn-cs"/>
              </a:rPr>
              <a:t>Strength and beauty of Islamic Banking. cont., </a:t>
            </a:r>
          </a:p>
        </p:txBody>
      </p:sp>
    </p:spTree>
    <p:extLst>
      <p:ext uri="{BB962C8B-B14F-4D97-AF65-F5344CB8AC3E}">
        <p14:creationId xmlns:p14="http://schemas.microsoft.com/office/powerpoint/2010/main" val="16870325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7B9548-9179-4D15-8C0D-B6E74B84C320}"/>
              </a:ext>
            </a:extLst>
          </p:cNvPr>
          <p:cNvSpPr>
            <a:spLocks noGrp="1"/>
          </p:cNvSpPr>
          <p:nvPr>
            <p:ph type="title"/>
          </p:nvPr>
        </p:nvSpPr>
        <p:spPr>
          <a:xfrm>
            <a:off x="387927" y="1"/>
            <a:ext cx="10349346" cy="554182"/>
          </a:xfrm>
        </p:spPr>
        <p:txBody>
          <a:bodyPr>
            <a:normAutofit/>
          </a:bodyPr>
          <a:lstStyle/>
          <a:p>
            <a:r>
              <a:rPr lang="en-US" sz="3200" b="1" dirty="0">
                <a:solidFill>
                  <a:srgbClr val="860038"/>
                </a:solidFill>
                <a:latin typeface="Maiandra GD" panose="020E0502030308020204" pitchFamily="34" charset="77"/>
                <a:ea typeface="+mn-ea"/>
                <a:cs typeface="+mn-cs"/>
              </a:rPr>
              <a:t>Strength and beauty of Islamic Banking. cont., </a:t>
            </a:r>
          </a:p>
        </p:txBody>
      </p:sp>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387927" y="858982"/>
            <a:ext cx="14242473" cy="5940027"/>
          </a:xfrm>
        </p:spPr>
        <p:txBody>
          <a:bodyPr>
            <a:noAutofit/>
          </a:bodyPr>
          <a:lstStyle/>
          <a:p>
            <a:pPr>
              <a:buFont typeface="Wingdings" panose="05000000000000000000" pitchFamily="2" charset="2"/>
              <a:buChar char="§"/>
            </a:pPr>
            <a:r>
              <a:rPr lang="en-GB" b="1" dirty="0">
                <a:solidFill>
                  <a:srgbClr val="860038"/>
                </a:solidFill>
                <a:latin typeface="Candara" panose="020E0502030303020204" pitchFamily="34" charset="0"/>
              </a:rPr>
              <a:t>Participatory Banking</a:t>
            </a:r>
          </a:p>
          <a:p>
            <a:pPr lvl="1" algn="just">
              <a:buFont typeface="Wingdings" panose="05000000000000000000" pitchFamily="2" charset="2"/>
              <a:buChar char="§"/>
            </a:pPr>
            <a:r>
              <a:rPr lang="en-GB" sz="2800" dirty="0">
                <a:solidFill>
                  <a:srgbClr val="860038"/>
                </a:solidFill>
                <a:latin typeface="Candara" panose="020E0502030303020204" pitchFamily="34" charset="0"/>
              </a:rPr>
              <a:t>Depositors are the partners/investors.</a:t>
            </a:r>
          </a:p>
          <a:p>
            <a:pPr lvl="1" algn="just">
              <a:buFont typeface="Wingdings" panose="05000000000000000000" pitchFamily="2" charset="2"/>
              <a:buChar char="§"/>
            </a:pPr>
            <a:r>
              <a:rPr lang="en-GB" sz="2800" dirty="0">
                <a:solidFill>
                  <a:srgbClr val="860038"/>
                </a:solidFill>
                <a:latin typeface="Candara" panose="020E0502030303020204" pitchFamily="34" charset="0"/>
              </a:rPr>
              <a:t>Depositors earn returns according to the performance of the bank/business.</a:t>
            </a:r>
          </a:p>
          <a:p>
            <a:pPr lvl="2" algn="just">
              <a:buFont typeface="Wingdings" panose="05000000000000000000" pitchFamily="2" charset="2"/>
              <a:buChar char="§"/>
            </a:pPr>
            <a:r>
              <a:rPr lang="en-GB" sz="2800" dirty="0">
                <a:solidFill>
                  <a:srgbClr val="860038"/>
                </a:solidFill>
                <a:latin typeface="Candara" panose="020E0502030303020204" pitchFamily="34" charset="0"/>
              </a:rPr>
              <a:t>Profit is shared on agreed ratios not fixed rates on deposits.</a:t>
            </a:r>
          </a:p>
          <a:p>
            <a:pPr lvl="2" algn="just">
              <a:buFont typeface="Wingdings" panose="05000000000000000000" pitchFamily="2" charset="2"/>
              <a:buChar char="§"/>
            </a:pPr>
            <a:r>
              <a:rPr lang="en-GB" sz="2800" dirty="0">
                <a:solidFill>
                  <a:srgbClr val="860038"/>
                </a:solidFill>
                <a:latin typeface="Candara" panose="020E0502030303020204" pitchFamily="34" charset="0"/>
              </a:rPr>
              <a:t>Depositors’ share of profit is allocated on gross financing &amp; investment income before deductions of overhead expenses.</a:t>
            </a:r>
          </a:p>
          <a:p>
            <a:pPr lvl="2" algn="just">
              <a:buFont typeface="Wingdings" panose="05000000000000000000" pitchFamily="2" charset="2"/>
              <a:buChar char="§"/>
            </a:pPr>
            <a:endParaRPr lang="en-GB" sz="2800" dirty="0">
              <a:solidFill>
                <a:srgbClr val="860038"/>
              </a:solidFill>
              <a:latin typeface="Candara" panose="020E0502030303020204" pitchFamily="34" charset="0"/>
            </a:endParaRPr>
          </a:p>
          <a:p>
            <a:pPr lvl="1" algn="just">
              <a:buFont typeface="Wingdings" panose="05000000000000000000" pitchFamily="2" charset="2"/>
              <a:buChar char="§"/>
            </a:pPr>
            <a:r>
              <a:rPr lang="en-GB" sz="2800" dirty="0">
                <a:solidFill>
                  <a:srgbClr val="860038"/>
                </a:solidFill>
                <a:latin typeface="Candara" panose="020E0502030303020204" pitchFamily="34" charset="0"/>
              </a:rPr>
              <a:t>On financing side:</a:t>
            </a:r>
          </a:p>
          <a:p>
            <a:pPr lvl="2" algn="just">
              <a:buFont typeface="Wingdings" panose="05000000000000000000" pitchFamily="2" charset="2"/>
              <a:buChar char="§"/>
            </a:pPr>
            <a:r>
              <a:rPr lang="en-GB" sz="2800" dirty="0">
                <a:solidFill>
                  <a:srgbClr val="860038"/>
                </a:solidFill>
                <a:latin typeface="Candara" panose="020E0502030303020204" pitchFamily="34" charset="0"/>
              </a:rPr>
              <a:t>The bank may earn more profit by participating in profitable business deals.</a:t>
            </a:r>
          </a:p>
          <a:p>
            <a:pPr lvl="2" algn="just">
              <a:buFont typeface="Wingdings" panose="05000000000000000000" pitchFamily="2" charset="2"/>
              <a:buChar char="§"/>
            </a:pPr>
            <a:r>
              <a:rPr lang="en-GB" sz="2800" dirty="0">
                <a:solidFill>
                  <a:srgbClr val="860038"/>
                </a:solidFill>
                <a:latin typeface="Candara" panose="020E0502030303020204" pitchFamily="34" charset="0"/>
              </a:rPr>
              <a:t>Unlike conventional banks, the Islamic banks share the loss with the customers, lift the burden of repaying from customers in case of genuine proven loss.</a:t>
            </a:r>
            <a:endParaRPr lang="en-US" sz="2800" dirty="0">
              <a:solidFill>
                <a:srgbClr val="860038"/>
              </a:solidFill>
              <a:latin typeface="Candara" panose="020E0502030303020204" pitchFamily="34" charset="0"/>
            </a:endParaRPr>
          </a:p>
        </p:txBody>
      </p:sp>
    </p:spTree>
    <p:extLst>
      <p:ext uri="{BB962C8B-B14F-4D97-AF65-F5344CB8AC3E}">
        <p14:creationId xmlns:p14="http://schemas.microsoft.com/office/powerpoint/2010/main" val="1162418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37741"/>
            <a:ext cx="8229600" cy="427037"/>
          </a:xfrm>
        </p:spPr>
        <p:txBody>
          <a:bodyPr>
            <a:noAutofit/>
          </a:bodyPr>
          <a:lstStyle/>
          <a:p>
            <a:r>
              <a:rPr lang="en-US" altLang="en-US" sz="3200" b="1" dirty="0">
                <a:solidFill>
                  <a:srgbClr val="8A163D"/>
                </a:solidFill>
                <a:latin typeface="Candara" panose="020E0502030303020204" pitchFamily="34" charset="0"/>
              </a:rPr>
              <a:t>Our Products and Service  </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38011641"/>
              </p:ext>
            </p:extLst>
          </p:nvPr>
        </p:nvGraphicFramePr>
        <p:xfrm>
          <a:off x="0" y="581473"/>
          <a:ext cx="14630400" cy="6609400"/>
        </p:xfrm>
        <a:graphic>
          <a:graphicData uri="http://schemas.openxmlformats.org/drawingml/2006/table">
            <a:tbl>
              <a:tblPr firstRow="1" bandRow="1">
                <a:tableStyleId>{21E4AEA4-8DFA-4A89-87EB-49C32662AFE0}</a:tableStyleId>
              </a:tblPr>
              <a:tblGrid>
                <a:gridCol w="4876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422184">
                <a:tc>
                  <a:txBody>
                    <a:bodyPr/>
                    <a:lstStyle/>
                    <a:p>
                      <a:r>
                        <a:rPr lang="en-US" sz="1800" dirty="0">
                          <a:solidFill>
                            <a:schemeClr val="bg1"/>
                          </a:solidFill>
                          <a:latin typeface="Candara" panose="020E0502030303020204" pitchFamily="34" charset="0"/>
                        </a:rPr>
                        <a:t>Deposits</a:t>
                      </a:r>
                      <a:r>
                        <a:rPr lang="en-US" sz="1800" baseline="0" dirty="0">
                          <a:solidFill>
                            <a:schemeClr val="bg1"/>
                          </a:solidFill>
                          <a:latin typeface="Candara" panose="020E0502030303020204" pitchFamily="34" charset="0"/>
                        </a:rPr>
                        <a:t> products</a:t>
                      </a:r>
                      <a:endParaRPr lang="en-US" sz="1800" dirty="0">
                        <a:solidFill>
                          <a:schemeClr val="bg1"/>
                        </a:solidFill>
                        <a:latin typeface="Candara" panose="020E0502030303020204" pitchFamily="34"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163D"/>
                    </a:solidFill>
                  </a:tcPr>
                </a:tc>
                <a:tc>
                  <a:txBody>
                    <a:bodyPr/>
                    <a:lstStyle/>
                    <a:p>
                      <a:r>
                        <a:rPr lang="en-US" sz="1800" baseline="0" dirty="0">
                          <a:solidFill>
                            <a:schemeClr val="bg1"/>
                          </a:solidFill>
                          <a:latin typeface="Candara" panose="020E0502030303020204" pitchFamily="34" charset="0"/>
                        </a:rPr>
                        <a:t>Financing products</a:t>
                      </a:r>
                      <a:endParaRPr lang="en-US" sz="1800" dirty="0">
                        <a:solidFill>
                          <a:schemeClr val="bg1"/>
                        </a:solidFill>
                        <a:latin typeface="Candara" panose="020E0502030303020204" pitchFamily="34"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163D"/>
                    </a:solidFill>
                  </a:tcPr>
                </a:tc>
                <a:tc>
                  <a:txBody>
                    <a:bodyPr/>
                    <a:lstStyle/>
                    <a:p>
                      <a:r>
                        <a:rPr lang="en-US" sz="1800" dirty="0">
                          <a:solidFill>
                            <a:schemeClr val="bg1"/>
                          </a:solidFill>
                          <a:latin typeface="Candara" panose="020E0502030303020204" pitchFamily="34" charset="0"/>
                        </a:rPr>
                        <a:t>Other services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163D"/>
                    </a:solidFill>
                  </a:tcPr>
                </a:tc>
                <a:extLst>
                  <a:ext uri="{0D108BD9-81ED-4DB2-BD59-A6C34878D82A}">
                    <a16:rowId xmlns:a16="http://schemas.microsoft.com/office/drawing/2014/main" val="10000"/>
                  </a:ext>
                </a:extLst>
              </a:tr>
              <a:tr h="346059">
                <a:tc>
                  <a:txBody>
                    <a:bodyPr/>
                    <a:lstStyle/>
                    <a:p>
                      <a:r>
                        <a:rPr lang="en-US" sz="1800" dirty="0">
                          <a:latin typeface="Candara" panose="020E0502030303020204" pitchFamily="34" charset="0"/>
                        </a:rPr>
                        <a:t>Saving/Current Accounts</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800" dirty="0">
                          <a:latin typeface="Candara" panose="020E0502030303020204" pitchFamily="34" charset="0"/>
                        </a:rPr>
                        <a:t>Murabaha Financing</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800" dirty="0">
                          <a:latin typeface="Candara" panose="020E0502030303020204" pitchFamily="34" charset="0"/>
                        </a:rPr>
                        <a:t>Foreign Exchange</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816908">
                <a:tc rowSpan="7">
                  <a:txBody>
                    <a:bodyPr/>
                    <a:lstStyle/>
                    <a:p>
                      <a:pPr marL="285750" indent="-285750">
                        <a:buFont typeface="Wingdings" panose="05000000000000000000" pitchFamily="2" charset="2"/>
                        <a:buChar char="§"/>
                      </a:pPr>
                      <a:r>
                        <a:rPr lang="en-US" sz="2000" dirty="0">
                          <a:latin typeface="Candara" panose="020E0502030303020204" pitchFamily="34" charset="0"/>
                        </a:rPr>
                        <a:t>Personal/joint Saving</a:t>
                      </a:r>
                    </a:p>
                    <a:p>
                      <a:pPr marL="285750" indent="-285750">
                        <a:buFont typeface="Wingdings" panose="05000000000000000000" pitchFamily="2" charset="2"/>
                        <a:buChar char="§"/>
                      </a:pPr>
                      <a:r>
                        <a:rPr lang="en-US" sz="2000" dirty="0">
                          <a:latin typeface="Candara" panose="020E0502030303020204" pitchFamily="34" charset="0"/>
                        </a:rPr>
                        <a:t>Hajj Saving</a:t>
                      </a:r>
                    </a:p>
                    <a:p>
                      <a:pPr marL="285750" indent="-285750">
                        <a:buFont typeface="Wingdings" panose="05000000000000000000" pitchFamily="2" charset="2"/>
                        <a:buChar char="§"/>
                      </a:pPr>
                      <a:r>
                        <a:rPr lang="en-US" sz="2000" dirty="0" err="1">
                          <a:latin typeface="Candara" panose="020E0502030303020204" pitchFamily="34" charset="0"/>
                        </a:rPr>
                        <a:t>Nuru</a:t>
                      </a:r>
                      <a:r>
                        <a:rPr lang="en-US" sz="2000" dirty="0">
                          <a:latin typeface="Candara" panose="020E0502030303020204" pitchFamily="34" charset="0"/>
                        </a:rPr>
                        <a:t> Saving</a:t>
                      </a:r>
                    </a:p>
                    <a:p>
                      <a:pPr marL="285750" indent="-285750">
                        <a:buFont typeface="Wingdings" panose="05000000000000000000" pitchFamily="2" charset="2"/>
                        <a:buChar char="§"/>
                      </a:pPr>
                      <a:r>
                        <a:rPr lang="en-US" sz="2000" dirty="0">
                          <a:latin typeface="Candara" panose="020E0502030303020204" pitchFamily="34" charset="0"/>
                        </a:rPr>
                        <a:t>An-</a:t>
                      </a:r>
                      <a:r>
                        <a:rPr lang="en-US" sz="2000" dirty="0" err="1">
                          <a:latin typeface="Candara" panose="020E0502030303020204" pitchFamily="34" charset="0"/>
                        </a:rPr>
                        <a:t>nisaa</a:t>
                      </a:r>
                      <a:r>
                        <a:rPr lang="en-US" sz="2000" baseline="0" dirty="0">
                          <a:latin typeface="Candara" panose="020E0502030303020204" pitchFamily="34" charset="0"/>
                        </a:rPr>
                        <a:t> Saving</a:t>
                      </a:r>
                      <a:endParaRPr lang="en-US" sz="2000" dirty="0">
                        <a:latin typeface="Candara" panose="020E0502030303020204" pitchFamily="34" charset="0"/>
                      </a:endParaRPr>
                    </a:p>
                    <a:p>
                      <a:pPr marL="285750" indent="-285750">
                        <a:buFont typeface="Wingdings" panose="05000000000000000000" pitchFamily="2" charset="2"/>
                        <a:buChar char="§"/>
                      </a:pPr>
                      <a:r>
                        <a:rPr lang="en-US" sz="2000" dirty="0">
                          <a:latin typeface="Candara" panose="020E0502030303020204" pitchFamily="34" charset="0"/>
                        </a:rPr>
                        <a:t>Salary Saving</a:t>
                      </a:r>
                    </a:p>
                    <a:p>
                      <a:pPr marL="285750" indent="-285750">
                        <a:buFont typeface="Wingdings" panose="05000000000000000000" pitchFamily="2" charset="2"/>
                        <a:buChar char="§"/>
                      </a:pPr>
                      <a:r>
                        <a:rPr lang="en-US" sz="2000" dirty="0">
                          <a:latin typeface="Candara" panose="020E0502030303020204" pitchFamily="34" charset="0"/>
                        </a:rPr>
                        <a:t>Student Saving</a:t>
                      </a:r>
                    </a:p>
                    <a:p>
                      <a:pPr marL="285750" indent="-285750">
                        <a:buFont typeface="Wingdings" panose="05000000000000000000" pitchFamily="2" charset="2"/>
                        <a:buChar char="§"/>
                      </a:pPr>
                      <a:r>
                        <a:rPr lang="en-US" sz="2000" dirty="0" err="1">
                          <a:latin typeface="Candara" panose="020E0502030303020204" pitchFamily="34" charset="0"/>
                        </a:rPr>
                        <a:t>Biashara</a:t>
                      </a:r>
                      <a:r>
                        <a:rPr lang="en-US" sz="2000" dirty="0">
                          <a:latin typeface="Candara" panose="020E0502030303020204" pitchFamily="34" charset="0"/>
                        </a:rPr>
                        <a:t> Current</a:t>
                      </a:r>
                    </a:p>
                    <a:p>
                      <a:pPr marL="285750" indent="-285750">
                        <a:buFont typeface="Wingdings" panose="05000000000000000000" pitchFamily="2" charset="2"/>
                        <a:buChar char="§"/>
                      </a:pPr>
                      <a:r>
                        <a:rPr lang="en-US" sz="2000" dirty="0" err="1">
                          <a:latin typeface="Candara" panose="020E0502030303020204" pitchFamily="34" charset="0"/>
                        </a:rPr>
                        <a:t>Ihsaan</a:t>
                      </a:r>
                      <a:r>
                        <a:rPr lang="en-US" sz="2000" dirty="0">
                          <a:latin typeface="Candara" panose="020E0502030303020204" pitchFamily="34" charset="0"/>
                        </a:rPr>
                        <a:t> Current</a:t>
                      </a:r>
                    </a:p>
                    <a:p>
                      <a:pPr marL="285750" indent="-285750">
                        <a:buFont typeface="Wingdings" panose="05000000000000000000" pitchFamily="2" charset="2"/>
                        <a:buChar char="§"/>
                      </a:pPr>
                      <a:r>
                        <a:rPr lang="en-US" sz="2000" dirty="0">
                          <a:latin typeface="Candara" panose="020E0502030303020204" pitchFamily="34" charset="0"/>
                        </a:rPr>
                        <a:t>Corporate Current</a:t>
                      </a:r>
                    </a:p>
                    <a:p>
                      <a:pPr marL="285750" indent="-285750">
                        <a:buFont typeface="Wingdings" panose="05000000000000000000" pitchFamily="2" charset="2"/>
                        <a:buChar char="§"/>
                      </a:pPr>
                      <a:r>
                        <a:rPr lang="en-US" sz="2000" dirty="0">
                          <a:latin typeface="Candara" panose="020E0502030303020204" pitchFamily="34" charset="0"/>
                        </a:rPr>
                        <a:t>NGO Current</a:t>
                      </a:r>
                    </a:p>
                    <a:p>
                      <a:pPr marL="285750" indent="-285750">
                        <a:buFont typeface="Wingdings" panose="05000000000000000000" pitchFamily="2" charset="2"/>
                        <a:buChar char="§"/>
                      </a:pPr>
                      <a:r>
                        <a:rPr lang="en-US" sz="2000" dirty="0">
                          <a:latin typeface="Candara" panose="020E0502030303020204" pitchFamily="34" charset="0"/>
                        </a:rPr>
                        <a:t>Kilimanjaro Diaspora</a:t>
                      </a:r>
                    </a:p>
                    <a:p>
                      <a:pPr marL="285750" indent="-285750">
                        <a:buFont typeface="Wingdings" panose="05000000000000000000" pitchFamily="2" charset="2"/>
                        <a:buChar char="§"/>
                      </a:pPr>
                      <a:r>
                        <a:rPr lang="en-US" sz="2000" dirty="0">
                          <a:latin typeface="Candara" panose="020E0502030303020204" pitchFamily="34" charset="0"/>
                        </a:rPr>
                        <a:t>Ashraf</a:t>
                      </a:r>
                      <a:r>
                        <a:rPr lang="en-US" sz="2000" baseline="0" dirty="0">
                          <a:latin typeface="Candara" panose="020E0502030303020204" pitchFamily="34" charset="0"/>
                        </a:rPr>
                        <a:t> Banking</a:t>
                      </a:r>
                      <a:endParaRPr lang="en-US" sz="2000" dirty="0">
                        <a:latin typeface="Candara" panose="020E0502030303020204" pitchFamily="34" charset="0"/>
                      </a:endParaRPr>
                    </a:p>
                    <a:p>
                      <a:pPr marL="285750" indent="-285750">
                        <a:buFont typeface="Arial" panose="020B0604020202020204" pitchFamily="34" charset="0"/>
                        <a:buChar char="•"/>
                      </a:pPr>
                      <a:endParaRPr lang="en-US" sz="1800" dirty="0">
                        <a:latin typeface="Candara" panose="020E0502030303020204" pitchFamily="34"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
                      </a:pPr>
                      <a:r>
                        <a:rPr lang="en-US" sz="2000" dirty="0">
                          <a:latin typeface="Candara" panose="020E0502030303020204" pitchFamily="34" charset="0"/>
                        </a:rPr>
                        <a:t>Asset</a:t>
                      </a:r>
                    </a:p>
                    <a:p>
                      <a:pPr marL="285750" indent="-285750">
                        <a:buFont typeface="Wingdings" panose="05000000000000000000" pitchFamily="2" charset="2"/>
                        <a:buChar char="§"/>
                      </a:pPr>
                      <a:r>
                        <a:rPr lang="en-US" sz="2000" dirty="0">
                          <a:latin typeface="Candara" panose="020E0502030303020204" pitchFamily="34" charset="0"/>
                        </a:rPr>
                        <a:t>Working</a:t>
                      </a:r>
                      <a:r>
                        <a:rPr lang="en-US" sz="2000" baseline="0" dirty="0">
                          <a:latin typeface="Candara" panose="020E0502030303020204" pitchFamily="34" charset="0"/>
                        </a:rPr>
                        <a:t> Capital</a:t>
                      </a:r>
                    </a:p>
                    <a:p>
                      <a:pPr marL="285750" indent="-285750">
                        <a:buFont typeface="Wingdings" panose="05000000000000000000" pitchFamily="2" charset="2"/>
                        <a:buChar char="§"/>
                      </a:pPr>
                      <a:r>
                        <a:rPr lang="en-US" sz="2000" baseline="0" dirty="0">
                          <a:latin typeface="Candara" panose="020E0502030303020204" pitchFamily="34" charset="0"/>
                        </a:rPr>
                        <a:t>Building Materials</a:t>
                      </a:r>
                    </a:p>
                    <a:p>
                      <a:pPr marL="285750" indent="-285750">
                        <a:buFont typeface="Wingdings" panose="05000000000000000000" pitchFamily="2" charset="2"/>
                        <a:buChar char="§"/>
                      </a:pPr>
                      <a:r>
                        <a:rPr lang="en-US" sz="2000" baseline="0" dirty="0">
                          <a:latin typeface="Candara" panose="020E0502030303020204" pitchFamily="34" charset="0"/>
                        </a:rPr>
                        <a:t>Plot Financing</a:t>
                      </a:r>
                    </a:p>
                    <a:p>
                      <a:pPr marL="285750" indent="-285750">
                        <a:buFont typeface="Wingdings" panose="05000000000000000000" pitchFamily="2" charset="2"/>
                        <a:buChar char="§"/>
                      </a:pPr>
                      <a:r>
                        <a:rPr lang="en-US" sz="2000" baseline="0" dirty="0">
                          <a:latin typeface="Candara" panose="020E0502030303020204" pitchFamily="34" charset="0"/>
                        </a:rPr>
                        <a:t>Consumer Financing </a:t>
                      </a:r>
                    </a:p>
                    <a:p>
                      <a:pPr marL="285750" indent="-285750">
                        <a:buFont typeface="Wingdings" panose="05000000000000000000" pitchFamily="2" charset="2"/>
                        <a:buChar char="§"/>
                      </a:pPr>
                      <a:r>
                        <a:rPr lang="en-US" sz="2000" baseline="0" dirty="0">
                          <a:latin typeface="Candara" panose="020E0502030303020204" pitchFamily="34" charset="0"/>
                        </a:rPr>
                        <a:t>Elimu Financing (</a:t>
                      </a:r>
                      <a:r>
                        <a:rPr lang="en-US" sz="2000" b="1" baseline="0" dirty="0">
                          <a:solidFill>
                            <a:srgbClr val="FF0000"/>
                          </a:solidFill>
                          <a:latin typeface="Candara" panose="020E0502030303020204" pitchFamily="34" charset="0"/>
                        </a:rPr>
                        <a:t>New</a:t>
                      </a:r>
                      <a:r>
                        <a:rPr lang="en-US" sz="2000" baseline="0" dirty="0">
                          <a:latin typeface="Candara" panose="020E0502030303020204" pitchFamily="34" charset="0"/>
                        </a:rPr>
                        <a:t>)</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
                      </a:pPr>
                      <a:r>
                        <a:rPr lang="en-US" sz="1800" dirty="0">
                          <a:latin typeface="Candara" panose="020E0502030303020204" pitchFamily="34" charset="0"/>
                        </a:rPr>
                        <a:t>Spot FX Transaction</a:t>
                      </a:r>
                    </a:p>
                    <a:p>
                      <a:pPr marL="285750" indent="-285750">
                        <a:buFont typeface="Wingdings" panose="05000000000000000000" pitchFamily="2" charset="2"/>
                        <a:buChar char="§"/>
                      </a:pPr>
                      <a:r>
                        <a:rPr lang="en-US" sz="1800" dirty="0">
                          <a:latin typeface="Candara" panose="020E0502030303020204" pitchFamily="34" charset="0"/>
                        </a:rPr>
                        <a:t>Forward FX </a:t>
                      </a:r>
                    </a:p>
                    <a:p>
                      <a:pPr marL="285750" indent="-285750">
                        <a:buFont typeface="Wingdings" panose="05000000000000000000" pitchFamily="2" charset="2"/>
                        <a:buChar char="§"/>
                      </a:pPr>
                      <a:r>
                        <a:rPr lang="en-US" sz="1800" dirty="0">
                          <a:latin typeface="Candara" panose="020E0502030303020204" pitchFamily="34" charset="0"/>
                        </a:rPr>
                        <a:t>Commodity Murabaha</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6059">
                <a:tc vMerge="1">
                  <a:txBody>
                    <a:bodyPr/>
                    <a:lstStyle/>
                    <a:p>
                      <a:endParaRPr lang="en-US" dirty="0"/>
                    </a:p>
                  </a:txBody>
                  <a:tcPr/>
                </a:tc>
                <a:tc>
                  <a:txBody>
                    <a:bodyPr/>
                    <a:lstStyle/>
                    <a:p>
                      <a:r>
                        <a:rPr lang="en-US" sz="1800" dirty="0">
                          <a:latin typeface="Candara" panose="020E0502030303020204" pitchFamily="34" charset="0"/>
                        </a:rPr>
                        <a:t>Musharaka</a:t>
                      </a:r>
                      <a:r>
                        <a:rPr lang="en-US" sz="1800" baseline="0" dirty="0">
                          <a:latin typeface="Candara" panose="020E0502030303020204" pitchFamily="34" charset="0"/>
                        </a:rPr>
                        <a:t>h Financing</a:t>
                      </a:r>
                      <a:endParaRPr lang="en-US" sz="1800" dirty="0">
                        <a:latin typeface="Candara" panose="020E0502030303020204" pitchFamily="34" charset="0"/>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800">
                          <a:latin typeface="Candara" panose="020E0502030303020204" pitchFamily="34" charset="0"/>
                        </a:rPr>
                        <a:t>Fund Transfer Services</a:t>
                      </a:r>
                      <a:endParaRPr lang="en-US" sz="1800" dirty="0">
                        <a:latin typeface="Candara" panose="020E0502030303020204" pitchFamily="34"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45111">
                <a:tc vMerge="1">
                  <a:txBody>
                    <a:bodyPr/>
                    <a:lstStyle/>
                    <a:p>
                      <a:endParaRPr lang="en-US" dirty="0"/>
                    </a:p>
                  </a:txBody>
                  <a:tcPr/>
                </a:tc>
                <a:tc>
                  <a:txBody>
                    <a:bodyPr/>
                    <a:lstStyle/>
                    <a:p>
                      <a:endParaRPr lang="en-US" sz="1100" dirty="0">
                        <a:latin typeface="Candara" panose="020E0502030303020204" pitchFamily="34" charset="0"/>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85750" indent="-285750">
                        <a:buFont typeface="Wingdings" panose="05000000000000000000" pitchFamily="2" charset="2"/>
                        <a:buChar char="§"/>
                      </a:pPr>
                      <a:r>
                        <a:rPr lang="en-US" sz="1800" dirty="0">
                          <a:latin typeface="Candara" panose="020E0502030303020204" pitchFamily="34" charset="0"/>
                        </a:rPr>
                        <a:t>TISS </a:t>
                      </a:r>
                    </a:p>
                    <a:p>
                      <a:pPr marL="285750" indent="-285750">
                        <a:buFont typeface="Wingdings" panose="05000000000000000000" pitchFamily="2" charset="2"/>
                        <a:buChar char="§"/>
                      </a:pPr>
                      <a:r>
                        <a:rPr lang="en-US" sz="1800" dirty="0">
                          <a:latin typeface="Candara" panose="020E0502030303020204" pitchFamily="34" charset="0"/>
                        </a:rPr>
                        <a:t>TT</a:t>
                      </a:r>
                      <a:r>
                        <a:rPr lang="en-US" sz="1800" baseline="0" dirty="0">
                          <a:latin typeface="Candara" panose="020E0502030303020204" pitchFamily="34" charset="0"/>
                        </a:rPr>
                        <a:t> (Inward and Outward)</a:t>
                      </a:r>
                    </a:p>
                    <a:p>
                      <a:pPr marL="285750" indent="-285750">
                        <a:buFont typeface="Wingdings" panose="05000000000000000000" pitchFamily="2" charset="2"/>
                        <a:buChar char="§"/>
                      </a:pPr>
                      <a:r>
                        <a:rPr lang="en-US" sz="1800" baseline="0" dirty="0">
                          <a:latin typeface="Candara" panose="020E0502030303020204" pitchFamily="34" charset="0"/>
                        </a:rPr>
                        <a:t>Banker’s Cheque</a:t>
                      </a:r>
                    </a:p>
                    <a:p>
                      <a:pPr marL="285750" indent="-285750">
                        <a:buFont typeface="Wingdings" panose="05000000000000000000" pitchFamily="2" charset="2"/>
                        <a:buChar char="§"/>
                      </a:pPr>
                      <a:r>
                        <a:rPr lang="en-US" sz="1800" baseline="0" dirty="0" err="1">
                          <a:latin typeface="Candara" panose="020E0502030303020204" pitchFamily="34" charset="0"/>
                        </a:rPr>
                        <a:t>Asy</a:t>
                      </a:r>
                      <a:r>
                        <a:rPr lang="en-US" sz="1800" baseline="0" dirty="0">
                          <a:latin typeface="Candara" panose="020E0502030303020204" pitchFamily="34" charset="0"/>
                        </a:rPr>
                        <a:t> Bank (Tax collection for custom duty)</a:t>
                      </a:r>
                    </a:p>
                    <a:p>
                      <a:pPr marL="285750" indent="-285750">
                        <a:buFont typeface="Wingdings" panose="05000000000000000000" pitchFamily="2" charset="2"/>
                        <a:buChar char="§"/>
                      </a:pPr>
                      <a:r>
                        <a:rPr lang="en-US" sz="1800" dirty="0">
                          <a:latin typeface="Candara" panose="020E0502030303020204" pitchFamily="34" charset="0"/>
                        </a:rPr>
                        <a:t>Western</a:t>
                      </a:r>
                      <a:r>
                        <a:rPr lang="en-US" sz="1800" baseline="0" dirty="0">
                          <a:latin typeface="Candara" panose="020E0502030303020204" pitchFamily="34" charset="0"/>
                        </a:rPr>
                        <a:t> Union/Money gram</a:t>
                      </a:r>
                      <a:endParaRPr lang="en-US" sz="1800" dirty="0">
                        <a:latin typeface="Candara" panose="020E0502030303020204" pitchFamily="34"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6059">
                <a:tc vMerge="1">
                  <a:txBody>
                    <a:bodyPr/>
                    <a:lstStyle/>
                    <a:p>
                      <a:endParaRPr lang="en-US" sz="1800" dirty="0">
                        <a:latin typeface="Candara" panose="020E0502030303020204" pitchFamily="34" charset="0"/>
                      </a:endParaRPr>
                    </a:p>
                  </a:txBody>
                  <a:tcPr marL="91439" marR="91439" marT="45724" marB="45724"/>
                </a:tc>
                <a:tc>
                  <a:txBody>
                    <a:bodyPr/>
                    <a:lstStyle/>
                    <a:p>
                      <a:r>
                        <a:rPr lang="en-US" sz="1800" dirty="0">
                          <a:latin typeface="Candara" panose="020E0502030303020204" pitchFamily="34" charset="0"/>
                        </a:rPr>
                        <a:t>Ijarah Financing </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US" dirty="0"/>
                    </a:p>
                  </a:txBody>
                  <a:tcPr/>
                </a:tc>
                <a:extLst>
                  <a:ext uri="{0D108BD9-81ED-4DB2-BD59-A6C34878D82A}">
                    <a16:rowId xmlns:a16="http://schemas.microsoft.com/office/drawing/2014/main" val="10005"/>
                  </a:ext>
                </a:extLst>
              </a:tr>
              <a:tr h="793135">
                <a:tc vMerge="1">
                  <a:txBody>
                    <a:bodyPr/>
                    <a:lstStyle/>
                    <a:p>
                      <a:pPr marL="285750" indent="-285750">
                        <a:buFont typeface="Arial" panose="020B0604020202020204" pitchFamily="34" charset="0"/>
                        <a:buChar char="•"/>
                      </a:pPr>
                      <a:endParaRPr lang="en-US" sz="1600" dirty="0">
                        <a:latin typeface="Candara" panose="020E0502030303020204" pitchFamily="34" charset="0"/>
                      </a:endParaRPr>
                    </a:p>
                  </a:txBody>
                  <a:tcPr marL="91439" marR="91439" marT="45724" marB="45724"/>
                </a:tc>
                <a:tc>
                  <a:txBody>
                    <a:bodyPr/>
                    <a:lstStyle/>
                    <a:p>
                      <a:pPr marL="285750" indent="-285750">
                        <a:buFont typeface="Wingdings" panose="05000000000000000000" pitchFamily="2" charset="2"/>
                        <a:buChar char="§"/>
                      </a:pPr>
                      <a:r>
                        <a:rPr lang="en-US" sz="1800" dirty="0">
                          <a:latin typeface="Candara" panose="020E0502030303020204" pitchFamily="34" charset="0"/>
                        </a:rPr>
                        <a:t>Service Ijarah</a:t>
                      </a:r>
                    </a:p>
                    <a:p>
                      <a:pPr marL="285750" indent="-285750">
                        <a:buFont typeface="Wingdings" panose="05000000000000000000" pitchFamily="2" charset="2"/>
                        <a:buChar char="§"/>
                      </a:pPr>
                      <a:r>
                        <a:rPr lang="en-US" sz="1800" dirty="0">
                          <a:latin typeface="Candara" panose="020E0502030303020204" pitchFamily="34" charset="0"/>
                        </a:rPr>
                        <a:t>Usufruct Ijarah</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46059">
                <a:tc vMerge="1">
                  <a:txBody>
                    <a:bodyPr/>
                    <a:lstStyle/>
                    <a:p>
                      <a:endParaRPr lang="en-US" dirty="0"/>
                    </a:p>
                  </a:txBody>
                  <a:tcPr/>
                </a:tc>
                <a:tc>
                  <a:txBody>
                    <a:bodyPr/>
                    <a:lstStyle/>
                    <a:p>
                      <a:r>
                        <a:rPr lang="en-US" sz="1800" dirty="0">
                          <a:latin typeface="Candara" panose="020E0502030303020204" pitchFamily="34" charset="0"/>
                        </a:rPr>
                        <a:t>Bank Guarantees</a:t>
                      </a: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800" dirty="0">
                          <a:latin typeface="Candara" panose="020E0502030303020204" pitchFamily="34" charset="0"/>
                        </a:rPr>
                        <a:t>Others</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346052">
                <a:tc vMerge="1">
                  <a:txBody>
                    <a:bodyPr/>
                    <a:lstStyle/>
                    <a:p>
                      <a:endParaRPr lang="en-US" dirty="0"/>
                    </a:p>
                  </a:txBody>
                  <a:tcPr/>
                </a:tc>
                <a:tc>
                  <a:txBody>
                    <a:bodyPr/>
                    <a:lstStyle/>
                    <a:p>
                      <a:endParaRPr lang="en-US" sz="1800" dirty="0">
                        <a:latin typeface="Candara" panose="020E0502030303020204" pitchFamily="34" charset="0"/>
                      </a:endParaRPr>
                    </a:p>
                  </a:txBody>
                  <a:tcPr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285750" indent="-285750">
                        <a:buFont typeface="Wingdings" panose="05000000000000000000" pitchFamily="2" charset="2"/>
                        <a:buChar char="§"/>
                      </a:pPr>
                      <a:r>
                        <a:rPr lang="en-US" sz="1800" dirty="0">
                          <a:latin typeface="Candara" panose="020E0502030303020204" pitchFamily="34" charset="0"/>
                        </a:rPr>
                        <a:t>Internet Banking</a:t>
                      </a:r>
                    </a:p>
                    <a:p>
                      <a:pPr marL="285750" indent="-285750">
                        <a:buFont typeface="Wingdings" panose="05000000000000000000" pitchFamily="2" charset="2"/>
                        <a:buChar char="§"/>
                      </a:pPr>
                      <a:r>
                        <a:rPr lang="en-US" sz="1800" dirty="0">
                          <a:latin typeface="Candara" panose="020E0502030303020204" pitchFamily="34" charset="0"/>
                        </a:rPr>
                        <a:t>Sms Banking</a:t>
                      </a:r>
                    </a:p>
                    <a:p>
                      <a:pPr marL="285750" indent="-285750">
                        <a:buFont typeface="Wingdings" panose="05000000000000000000" pitchFamily="2" charset="2"/>
                        <a:buChar char="§"/>
                      </a:pPr>
                      <a:r>
                        <a:rPr lang="en-US" sz="1800" dirty="0">
                          <a:latin typeface="Candara" panose="020E0502030303020204" pitchFamily="34" charset="0"/>
                        </a:rPr>
                        <a:t>Documentary collections</a:t>
                      </a:r>
                    </a:p>
                    <a:p>
                      <a:pPr marL="285750" indent="-285750">
                        <a:buFont typeface="Wingdings" panose="05000000000000000000" pitchFamily="2" charset="2"/>
                        <a:buChar char="§"/>
                      </a:pPr>
                      <a:r>
                        <a:rPr lang="en-US" sz="1800" b="0" dirty="0">
                          <a:solidFill>
                            <a:schemeClr val="tx1"/>
                          </a:solidFill>
                          <a:latin typeface="Candara" panose="020E0502030303020204" pitchFamily="34" charset="0"/>
                        </a:rPr>
                        <a:t>Collection Services</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46059">
                <a:tc>
                  <a:txBody>
                    <a:bodyPr/>
                    <a:lstStyle/>
                    <a:p>
                      <a:r>
                        <a:rPr lang="en-US" sz="1800" dirty="0">
                          <a:latin typeface="Candara" panose="020E0502030303020204" pitchFamily="34" charset="0"/>
                        </a:rPr>
                        <a:t>Term Deposit</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800" dirty="0">
                          <a:latin typeface="Candara" panose="020E0502030303020204" pitchFamily="34" charset="0"/>
                        </a:rPr>
                        <a:t>LCs</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US" dirty="0"/>
                    </a:p>
                  </a:txBody>
                  <a:tcPr/>
                </a:tc>
                <a:extLst>
                  <a:ext uri="{0D108BD9-81ED-4DB2-BD59-A6C34878D82A}">
                    <a16:rowId xmlns:a16="http://schemas.microsoft.com/office/drawing/2014/main" val="10009"/>
                  </a:ext>
                </a:extLst>
              </a:tr>
              <a:tr h="605621">
                <a:tc rowSpan="2">
                  <a:txBody>
                    <a:bodyPr/>
                    <a:lstStyle/>
                    <a:p>
                      <a:pPr marL="285750" indent="-285750">
                        <a:buFont typeface="Wingdings" panose="05000000000000000000" pitchFamily="2" charset="2"/>
                        <a:buChar char="§"/>
                      </a:pPr>
                      <a:r>
                        <a:rPr lang="en-US" sz="2000" dirty="0">
                          <a:latin typeface="Candara" panose="020E0502030303020204" pitchFamily="34" charset="0"/>
                        </a:rPr>
                        <a:t>3</a:t>
                      </a:r>
                      <a:r>
                        <a:rPr lang="en-US" sz="2000" baseline="0" dirty="0">
                          <a:latin typeface="Candara" panose="020E0502030303020204" pitchFamily="34" charset="0"/>
                        </a:rPr>
                        <a:t> – 12 Months</a:t>
                      </a:r>
                      <a:endParaRPr lang="en-US" sz="2000" dirty="0">
                        <a:latin typeface="Candara" panose="020E0502030303020204" pitchFamily="34"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Wingdings" panose="05000000000000000000" pitchFamily="2" charset="2"/>
                        <a:buChar char="§"/>
                      </a:pPr>
                      <a:r>
                        <a:rPr lang="en-US" sz="1800" dirty="0">
                          <a:latin typeface="Candara" panose="020E0502030303020204" pitchFamily="34" charset="0"/>
                        </a:rPr>
                        <a:t>Wakala</a:t>
                      </a:r>
                      <a:r>
                        <a:rPr lang="en-US" sz="1800" baseline="0" dirty="0">
                          <a:latin typeface="Candara" panose="020E0502030303020204" pitchFamily="34" charset="0"/>
                        </a:rPr>
                        <a:t> LC</a:t>
                      </a:r>
                    </a:p>
                    <a:p>
                      <a:pPr marL="285750" indent="-285750">
                        <a:buFont typeface="Wingdings" panose="05000000000000000000" pitchFamily="2" charset="2"/>
                        <a:buChar char="§"/>
                      </a:pPr>
                      <a:r>
                        <a:rPr lang="en-US" sz="1800" baseline="0" dirty="0">
                          <a:latin typeface="Candara" panose="020E0502030303020204" pitchFamily="34" charset="0"/>
                        </a:rPr>
                        <a:t>Murabaha/Musharakah LC</a:t>
                      </a:r>
                      <a:endParaRPr lang="en-US" sz="1800" dirty="0">
                        <a:latin typeface="Candara" panose="020E0502030303020204" pitchFamily="34" charset="0"/>
                      </a:endParaRP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17219">
                <a:tc vMerge="1">
                  <a:txBody>
                    <a:bodyPr/>
                    <a:lstStyle/>
                    <a:p>
                      <a:endParaRPr lang="en-US"/>
                    </a:p>
                  </a:txBody>
                  <a:tcPr/>
                </a:tc>
                <a:tc>
                  <a:txBody>
                    <a:bodyPr/>
                    <a:lstStyle/>
                    <a:p>
                      <a:pPr marL="0" indent="0">
                        <a:buFont typeface="Wingdings" panose="05000000000000000000" pitchFamily="2" charset="2"/>
                        <a:buNone/>
                      </a:pPr>
                      <a:r>
                        <a:rPr lang="en-US" sz="1600" dirty="0">
                          <a:latin typeface="Candara" panose="020E0502030303020204" pitchFamily="34" charset="0"/>
                        </a:rPr>
                        <a:t>Qardhan Hassan</a:t>
                      </a:r>
                    </a:p>
                  </a:txBody>
                  <a:tcPr marL="91439" marR="91439"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335223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712694"/>
            <a:ext cx="14630400" cy="6118412"/>
          </a:xfrm>
        </p:spPr>
      </p:pic>
      <p:sp>
        <p:nvSpPr>
          <p:cNvPr id="21507" name="Title 1"/>
          <p:cNvSpPr>
            <a:spLocks noGrp="1"/>
          </p:cNvSpPr>
          <p:nvPr>
            <p:ph type="title"/>
          </p:nvPr>
        </p:nvSpPr>
        <p:spPr>
          <a:xfrm>
            <a:off x="3731184" y="2523744"/>
            <a:ext cx="7510557" cy="1782542"/>
          </a:xfrm>
        </p:spPr>
        <p:txBody>
          <a:bodyPr>
            <a:normAutofit/>
          </a:bodyPr>
          <a:lstStyle/>
          <a:p>
            <a:pPr algn="ctr"/>
            <a:r>
              <a:rPr lang="en-US" altLang="en-US" sz="4400" b="1" dirty="0">
                <a:solidFill>
                  <a:srgbClr val="8F1532"/>
                </a:solidFill>
                <a:latin typeface="Candara" panose="020E0502030303020204" pitchFamily="34" charset="0"/>
              </a:rPr>
              <a:t>Together, on the right path</a:t>
            </a:r>
          </a:p>
        </p:txBody>
      </p:sp>
    </p:spTree>
    <p:extLst>
      <p:ext uri="{BB962C8B-B14F-4D97-AF65-F5344CB8AC3E}">
        <p14:creationId xmlns:p14="http://schemas.microsoft.com/office/powerpoint/2010/main" val="2298056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23AF-835D-46B1-B549-7C1BF2A5BF9B}"/>
              </a:ext>
            </a:extLst>
          </p:cNvPr>
          <p:cNvSpPr>
            <a:spLocks noGrp="1"/>
          </p:cNvSpPr>
          <p:nvPr>
            <p:ph type="title"/>
          </p:nvPr>
        </p:nvSpPr>
        <p:spPr/>
        <p:txBody>
          <a:bodyPr>
            <a:normAutofit/>
          </a:bodyPr>
          <a:lstStyle/>
          <a:p>
            <a:r>
              <a:rPr lang="en-US" sz="3400" b="1" dirty="0">
                <a:solidFill>
                  <a:srgbClr val="860038"/>
                </a:solidFill>
                <a:latin typeface="Maiandra GD" panose="020E0502030308020204" pitchFamily="34" charset="77"/>
                <a:ea typeface="+mn-ea"/>
                <a:cs typeface="+mn-cs"/>
              </a:rPr>
              <a:t>Overview</a:t>
            </a:r>
          </a:p>
        </p:txBody>
      </p:sp>
      <p:sp>
        <p:nvSpPr>
          <p:cNvPr id="3" name="Content Placeholder 2">
            <a:extLst>
              <a:ext uri="{FF2B5EF4-FFF2-40B4-BE49-F238E27FC236}">
                <a16:creationId xmlns:a16="http://schemas.microsoft.com/office/drawing/2014/main" id="{A6983E2B-0646-4602-9F29-54A61438786D}"/>
              </a:ext>
            </a:extLst>
          </p:cNvPr>
          <p:cNvSpPr>
            <a:spLocks noGrp="1"/>
          </p:cNvSpPr>
          <p:nvPr>
            <p:ph idx="1"/>
          </p:nvPr>
        </p:nvSpPr>
        <p:spPr>
          <a:xfrm>
            <a:off x="228600" y="781352"/>
            <a:ext cx="14182344" cy="6076648"/>
          </a:xfrm>
        </p:spPr>
        <p:txBody>
          <a:bodyPr>
            <a:normAutofit fontScale="92500" lnSpcReduction="20000"/>
          </a:bodyPr>
          <a:lstStyle/>
          <a:p>
            <a:pPr marL="804863" indent="-566738">
              <a:buFont typeface="Wingdings" panose="05000000000000000000" pitchFamily="2" charset="2"/>
              <a:buChar char="§"/>
            </a:pPr>
            <a:r>
              <a:rPr lang="en-US" sz="3200" dirty="0">
                <a:latin typeface="Candara" panose="020E0502030303020204" pitchFamily="34" charset="0"/>
              </a:rPr>
              <a:t>Our Mission and Vision.</a:t>
            </a:r>
          </a:p>
          <a:p>
            <a:pPr marL="804863" indent="-566738">
              <a:buFont typeface="Wingdings" panose="05000000000000000000" pitchFamily="2" charset="2"/>
              <a:buChar char="§"/>
            </a:pPr>
            <a:endParaRPr lang="en-US" sz="3200" dirty="0">
              <a:latin typeface="Candara" panose="020E0502030303020204" pitchFamily="34" charset="0"/>
            </a:endParaRPr>
          </a:p>
          <a:p>
            <a:pPr marL="804863" indent="-566738">
              <a:buFont typeface="Wingdings" panose="05000000000000000000" pitchFamily="2" charset="2"/>
              <a:buChar char="§"/>
            </a:pPr>
            <a:r>
              <a:rPr lang="en-US" sz="3200" dirty="0">
                <a:latin typeface="Candara" panose="020E0502030303020204" pitchFamily="34" charset="0"/>
              </a:rPr>
              <a:t>Amana Bank presence in the Market.</a:t>
            </a:r>
          </a:p>
          <a:p>
            <a:pPr marL="804863" indent="-566738">
              <a:buFont typeface="Wingdings" panose="05000000000000000000" pitchFamily="2" charset="2"/>
              <a:buChar char="§"/>
            </a:pPr>
            <a:endParaRPr lang="en-US" sz="3200" dirty="0">
              <a:latin typeface="Candara" panose="020E0502030303020204" pitchFamily="34" charset="0"/>
            </a:endParaRPr>
          </a:p>
          <a:p>
            <a:pPr marL="804863" indent="-566738">
              <a:buFont typeface="Wingdings" panose="05000000000000000000" pitchFamily="2" charset="2"/>
              <a:buChar char="§"/>
            </a:pPr>
            <a:r>
              <a:rPr lang="en-US" sz="3200" dirty="0">
                <a:latin typeface="Candara" panose="020E0502030303020204" pitchFamily="34" charset="0"/>
              </a:rPr>
              <a:t>Contribution of Amana Bank in Tanzania.</a:t>
            </a:r>
          </a:p>
          <a:p>
            <a:pPr marL="2066925" lvl="1" indent="-566738">
              <a:buFont typeface="Wingdings" panose="05000000000000000000" pitchFamily="2" charset="2"/>
              <a:buChar char="§"/>
            </a:pPr>
            <a:r>
              <a:rPr lang="en-US" sz="2800" dirty="0">
                <a:latin typeface="Candara" panose="020E0502030303020204" pitchFamily="34" charset="0"/>
              </a:rPr>
              <a:t>Financing</a:t>
            </a:r>
          </a:p>
          <a:p>
            <a:pPr marL="2066925" lvl="1" indent="-566738">
              <a:buFont typeface="Wingdings" panose="05000000000000000000" pitchFamily="2" charset="2"/>
              <a:buChar char="§"/>
            </a:pPr>
            <a:r>
              <a:rPr lang="en-US" sz="2800" dirty="0">
                <a:latin typeface="Candara" panose="020E0502030303020204" pitchFamily="34" charset="0"/>
              </a:rPr>
              <a:t>Small Business</a:t>
            </a:r>
          </a:p>
          <a:p>
            <a:pPr marL="2066925" lvl="1" indent="-566738">
              <a:buFont typeface="Wingdings" panose="05000000000000000000" pitchFamily="2" charset="2"/>
              <a:buChar char="§"/>
            </a:pPr>
            <a:r>
              <a:rPr lang="en-US" sz="2800" dirty="0">
                <a:latin typeface="Candara" panose="020E0502030303020204" pitchFamily="34" charset="0"/>
              </a:rPr>
              <a:t>Employment</a:t>
            </a:r>
          </a:p>
          <a:p>
            <a:pPr marL="2066925" lvl="1" indent="-566738">
              <a:buFont typeface="Wingdings" panose="05000000000000000000" pitchFamily="2" charset="2"/>
              <a:buChar char="§"/>
            </a:pPr>
            <a:r>
              <a:rPr lang="en-US" sz="2800" dirty="0">
                <a:latin typeface="Candara" panose="020E0502030303020204" pitchFamily="34" charset="0"/>
              </a:rPr>
              <a:t>Deposit (Customer Reach)</a:t>
            </a:r>
          </a:p>
          <a:p>
            <a:pPr marL="2066925" lvl="1" indent="-566738">
              <a:buFont typeface="Wingdings" panose="05000000000000000000" pitchFamily="2" charset="2"/>
              <a:buChar char="§"/>
            </a:pPr>
            <a:r>
              <a:rPr lang="en-US" sz="2800" dirty="0">
                <a:latin typeface="Candara" panose="020E0502030303020204" pitchFamily="34" charset="0"/>
              </a:rPr>
              <a:t>Charity Contribution</a:t>
            </a:r>
          </a:p>
          <a:p>
            <a:pPr marL="2066925" lvl="1" indent="-566738">
              <a:buFont typeface="Wingdings" panose="05000000000000000000" pitchFamily="2" charset="2"/>
              <a:buChar char="§"/>
            </a:pPr>
            <a:r>
              <a:rPr lang="en-US" sz="2800" dirty="0">
                <a:latin typeface="Candara" panose="020E0502030303020204" pitchFamily="34" charset="0"/>
              </a:rPr>
              <a:t>Paid Taxes</a:t>
            </a:r>
          </a:p>
          <a:p>
            <a:pPr marL="1262063" lvl="1" indent="-566738">
              <a:buFont typeface="Wingdings" panose="05000000000000000000" pitchFamily="2" charset="2"/>
              <a:buChar char="§"/>
            </a:pPr>
            <a:endParaRPr lang="en-US" sz="3200" dirty="0">
              <a:latin typeface="Candara" panose="020E0502030303020204" pitchFamily="34" charset="0"/>
            </a:endParaRPr>
          </a:p>
          <a:p>
            <a:pPr marL="804863" indent="-566738">
              <a:buFont typeface="Wingdings" panose="05000000000000000000" pitchFamily="2" charset="2"/>
              <a:buChar char="§"/>
            </a:pPr>
            <a:r>
              <a:rPr lang="en-US" sz="3200" dirty="0">
                <a:latin typeface="Candara" panose="020E0502030303020204" pitchFamily="34" charset="0"/>
              </a:rPr>
              <a:t>Strength of Islamic Banking.</a:t>
            </a:r>
          </a:p>
          <a:p>
            <a:pPr marL="804863" indent="-566738">
              <a:buFont typeface="Wingdings" panose="05000000000000000000" pitchFamily="2" charset="2"/>
              <a:buChar char="§"/>
            </a:pPr>
            <a:endParaRPr lang="en-US" sz="3200" dirty="0">
              <a:latin typeface="Candara" panose="020E0502030303020204" pitchFamily="34" charset="0"/>
            </a:endParaRPr>
          </a:p>
          <a:p>
            <a:pPr marL="804863" indent="-566738">
              <a:buFont typeface="Wingdings" panose="05000000000000000000" pitchFamily="2" charset="2"/>
              <a:buChar char="§"/>
            </a:pPr>
            <a:r>
              <a:rPr lang="en-US" sz="3200" dirty="0">
                <a:latin typeface="Candara" panose="020E0502030303020204" pitchFamily="34" charset="0"/>
              </a:rPr>
              <a:t>Amana Bank products and Services.</a:t>
            </a:r>
          </a:p>
          <a:p>
            <a:pPr lvl="1"/>
            <a:endParaRPr lang="en-US" dirty="0">
              <a:latin typeface="Candara" panose="020E0502030303020204" pitchFamily="34" charset="0"/>
            </a:endParaRPr>
          </a:p>
          <a:p>
            <a:pPr lvl="1"/>
            <a:endParaRPr lang="en-US" dirty="0">
              <a:latin typeface="Candara" panose="020E0502030303020204" pitchFamily="34" charset="0"/>
            </a:endParaRPr>
          </a:p>
          <a:p>
            <a:endParaRPr lang="en-US" sz="2400" dirty="0">
              <a:latin typeface="Candara" panose="020E0502030303020204" pitchFamily="34" charset="0"/>
            </a:endParaRPr>
          </a:p>
        </p:txBody>
      </p:sp>
    </p:spTree>
    <p:extLst>
      <p:ext uri="{BB962C8B-B14F-4D97-AF65-F5344CB8AC3E}">
        <p14:creationId xmlns:p14="http://schemas.microsoft.com/office/powerpoint/2010/main" val="37364276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CB1AD-6137-47DA-82D8-512D88C933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799" y="2212848"/>
            <a:ext cx="4800600" cy="46204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A2E1DFE4-8381-40D1-B1A3-F1B85D5D63F5}"/>
              </a:ext>
            </a:extLst>
          </p:cNvPr>
          <p:cNvSpPr>
            <a:spLocks noGrp="1"/>
          </p:cNvSpPr>
          <p:nvPr>
            <p:ph type="title"/>
          </p:nvPr>
        </p:nvSpPr>
        <p:spPr>
          <a:xfrm>
            <a:off x="201169" y="87917"/>
            <a:ext cx="8229600" cy="427038"/>
          </a:xfrm>
        </p:spPr>
        <p:txBody>
          <a:bodyPr vert="horz" lIns="91440" tIns="45720" rIns="91440" bIns="45720" rtlCol="0" anchor="ctr">
            <a:noAutofit/>
          </a:bodyPr>
          <a:lstStyle/>
          <a:p>
            <a:r>
              <a:rPr lang="en-US" altLang="en-US" sz="3400" b="1" dirty="0">
                <a:solidFill>
                  <a:srgbClr val="860038"/>
                </a:solidFill>
                <a:latin typeface="Maiandra GD" panose="020E0502030308020204" pitchFamily="34" charset="77"/>
                <a:ea typeface="+mn-ea"/>
                <a:cs typeface="+mn-cs"/>
              </a:rPr>
              <a:t>Our Mission and Vision</a:t>
            </a:r>
          </a:p>
        </p:txBody>
      </p:sp>
      <p:pic>
        <p:nvPicPr>
          <p:cNvPr id="5" name="Picture 4">
            <a:extLst>
              <a:ext uri="{FF2B5EF4-FFF2-40B4-BE49-F238E27FC236}">
                <a16:creationId xmlns:a16="http://schemas.microsoft.com/office/drawing/2014/main" id="{76DCFC7B-3A04-46F8-B77B-D349F71A01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88" t="15452" r="21211"/>
          <a:stretch/>
        </p:blipFill>
        <p:spPr bwMode="auto">
          <a:xfrm>
            <a:off x="18289" y="714891"/>
            <a:ext cx="4133087" cy="61016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1">
            <a:extLst>
              <a:ext uri="{FF2B5EF4-FFF2-40B4-BE49-F238E27FC236}">
                <a16:creationId xmlns:a16="http://schemas.microsoft.com/office/drawing/2014/main" id="{B99EF134-7BC1-4C62-809F-E4B3E5145EB2}"/>
              </a:ext>
            </a:extLst>
          </p:cNvPr>
          <p:cNvSpPr>
            <a:spLocks noChangeArrowheads="1"/>
          </p:cNvSpPr>
          <p:nvPr/>
        </p:nvSpPr>
        <p:spPr bwMode="auto">
          <a:xfrm>
            <a:off x="3319673" y="4765893"/>
            <a:ext cx="511109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just">
              <a:spcBef>
                <a:spcPct val="0"/>
              </a:spcBef>
              <a:buFont typeface="Arial" panose="020B0604020202020204" pitchFamily="34" charset="0"/>
              <a:buNone/>
            </a:pPr>
            <a:r>
              <a:rPr lang="en-US" altLang="en-US" sz="2800" dirty="0">
                <a:solidFill>
                  <a:srgbClr val="86142F"/>
                </a:solidFill>
                <a:latin typeface="Candara" panose="020E0502030303020204" pitchFamily="34" charset="0"/>
                <a:cs typeface="Tahoma" panose="020B0604030504040204" pitchFamily="34" charset="0"/>
              </a:rPr>
              <a:t>We aspire to be the preferred and leading provider of Sharia compliant financial solutions in our markets.</a:t>
            </a:r>
          </a:p>
        </p:txBody>
      </p:sp>
      <p:sp>
        <p:nvSpPr>
          <p:cNvPr id="13316" name="Content Placeholder 2">
            <a:extLst>
              <a:ext uri="{FF2B5EF4-FFF2-40B4-BE49-F238E27FC236}">
                <a16:creationId xmlns:a16="http://schemas.microsoft.com/office/drawing/2014/main" id="{0E3E40E8-B286-4AAB-9DBA-2C1BDF1F3174}"/>
              </a:ext>
            </a:extLst>
          </p:cNvPr>
          <p:cNvSpPr>
            <a:spLocks noGrp="1"/>
          </p:cNvSpPr>
          <p:nvPr>
            <p:ph idx="1"/>
          </p:nvPr>
        </p:nvSpPr>
        <p:spPr>
          <a:xfrm>
            <a:off x="7315200" y="806330"/>
            <a:ext cx="7296911" cy="2151575"/>
          </a:xfrm>
        </p:spPr>
        <p:txBody>
          <a:bodyPr>
            <a:normAutofit/>
          </a:bodyPr>
          <a:lstStyle/>
          <a:p>
            <a:pPr marL="0" indent="0" algn="just">
              <a:buNone/>
            </a:pPr>
            <a:r>
              <a:rPr lang="en-US" altLang="en-US" sz="2400" dirty="0">
                <a:solidFill>
                  <a:srgbClr val="86142F"/>
                </a:solidFill>
                <a:latin typeface="Candara" panose="020E0502030303020204" pitchFamily="34" charset="0"/>
                <a:cs typeface="Tahoma" panose="020B0604030504040204" pitchFamily="34" charset="0"/>
              </a:rPr>
              <a:t>To provide unique and innovative financial solutions which are Sharia compliant in an ethical and transparent manner driven by cutting-edge technology for the benefit of all stakeholders</a:t>
            </a:r>
          </a:p>
        </p:txBody>
      </p:sp>
    </p:spTree>
    <p:extLst>
      <p:ext uri="{BB962C8B-B14F-4D97-AF65-F5344CB8AC3E}">
        <p14:creationId xmlns:p14="http://schemas.microsoft.com/office/powerpoint/2010/main" val="186774802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4D8F5F-83F9-49A8-9EBA-EF2ABA06DEEC}"/>
              </a:ext>
            </a:extLst>
          </p:cNvPr>
          <p:cNvPicPr>
            <a:picLocks noChangeAspect="1"/>
          </p:cNvPicPr>
          <p:nvPr/>
        </p:nvPicPr>
        <p:blipFill>
          <a:blip r:embed="rId2"/>
          <a:stretch>
            <a:fillRect/>
          </a:stretch>
        </p:blipFill>
        <p:spPr>
          <a:xfrm>
            <a:off x="1430595" y="811162"/>
            <a:ext cx="10438317" cy="6030502"/>
          </a:xfrm>
          <a:prstGeom prst="rect">
            <a:avLst/>
          </a:prstGeom>
        </p:spPr>
      </p:pic>
      <p:sp>
        <p:nvSpPr>
          <p:cNvPr id="17410" name="Title 1">
            <a:extLst>
              <a:ext uri="{FF2B5EF4-FFF2-40B4-BE49-F238E27FC236}">
                <a16:creationId xmlns:a16="http://schemas.microsoft.com/office/drawing/2014/main" id="{6FDE80B5-CC4F-4BDF-AA5D-DA3FF68D5C0C}"/>
              </a:ext>
            </a:extLst>
          </p:cNvPr>
          <p:cNvSpPr>
            <a:spLocks noGrp="1"/>
          </p:cNvSpPr>
          <p:nvPr>
            <p:ph type="title"/>
          </p:nvPr>
        </p:nvSpPr>
        <p:spPr>
          <a:xfrm>
            <a:off x="722671" y="172986"/>
            <a:ext cx="8229600" cy="427038"/>
          </a:xfrm>
        </p:spPr>
        <p:txBody>
          <a:bodyPr>
            <a:noAutofit/>
          </a:bodyPr>
          <a:lstStyle/>
          <a:p>
            <a:r>
              <a:rPr lang="en-US" altLang="en-US" sz="3400" b="1" dirty="0">
                <a:solidFill>
                  <a:srgbClr val="860038"/>
                </a:solidFill>
                <a:latin typeface="Maiandra GD" panose="020E0502030308020204" pitchFamily="34" charset="77"/>
                <a:ea typeface="+mn-ea"/>
                <a:cs typeface="+mn-cs"/>
              </a:rPr>
              <a:t>Our Presence in the Market</a:t>
            </a:r>
          </a:p>
        </p:txBody>
      </p:sp>
    </p:spTree>
    <p:extLst>
      <p:ext uri="{BB962C8B-B14F-4D97-AF65-F5344CB8AC3E}">
        <p14:creationId xmlns:p14="http://schemas.microsoft.com/office/powerpoint/2010/main" val="381570214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1" y="727648"/>
            <a:ext cx="14630400" cy="6102644"/>
          </a:xfrm>
        </p:spPr>
        <p:txBody>
          <a:bodyPr>
            <a:normAutofit/>
          </a:bodyPr>
          <a:lstStyle/>
          <a:p>
            <a:pPr marL="457200" lvl="1" indent="0">
              <a:buNone/>
            </a:pPr>
            <a:endParaRPr lang="en-US" sz="3200"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endParaRPr lang="en-US" b="1" dirty="0">
              <a:solidFill>
                <a:srgbClr val="860038"/>
              </a:solidFill>
              <a:latin typeface="Candara" panose="020E0502030303020204" pitchFamily="34" charset="0"/>
            </a:endParaRPr>
          </a:p>
          <a:p>
            <a:pPr marL="0" indent="0" algn="ctr">
              <a:buNone/>
            </a:pPr>
            <a:r>
              <a:rPr lang="en-US" sz="5400" b="1" dirty="0">
                <a:solidFill>
                  <a:srgbClr val="860038"/>
                </a:solidFill>
                <a:latin typeface="Candara" panose="020E0502030303020204" pitchFamily="34" charset="0"/>
              </a:rPr>
              <a:t>Contribution of Amana Bank in Tanzania</a:t>
            </a:r>
            <a:endParaRPr lang="en-US" sz="5400" dirty="0">
              <a:solidFill>
                <a:srgbClr val="860038"/>
              </a:solidFill>
              <a:latin typeface="Candara" panose="020E0502030303020204" pitchFamily="34" charset="0"/>
            </a:endParaRPr>
          </a:p>
        </p:txBody>
      </p:sp>
    </p:spTree>
    <p:extLst>
      <p:ext uri="{BB962C8B-B14F-4D97-AF65-F5344CB8AC3E}">
        <p14:creationId xmlns:p14="http://schemas.microsoft.com/office/powerpoint/2010/main" val="87256336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A800-8B3E-E94D-AA2C-C1B11AF5C9BF}"/>
              </a:ext>
            </a:extLst>
          </p:cNvPr>
          <p:cNvSpPr>
            <a:spLocks noGrp="1"/>
          </p:cNvSpPr>
          <p:nvPr>
            <p:ph type="title"/>
          </p:nvPr>
        </p:nvSpPr>
        <p:spPr>
          <a:xfrm>
            <a:off x="471055" y="-46500"/>
            <a:ext cx="13619018" cy="801857"/>
          </a:xfrm>
        </p:spPr>
        <p:txBody>
          <a:bodyPr>
            <a:normAutofit/>
          </a:bodyPr>
          <a:lstStyle/>
          <a:p>
            <a:r>
              <a:rPr lang="en-US" sz="3200" b="1" dirty="0">
                <a:solidFill>
                  <a:srgbClr val="860038"/>
                </a:solidFill>
                <a:latin typeface="Candara" panose="020E0502030303020204" pitchFamily="34" charset="0"/>
                <a:ea typeface="+mn-ea"/>
                <a:cs typeface="+mn-cs"/>
              </a:rPr>
              <a:t>Contribution of Amana Bank in Tanzania</a:t>
            </a:r>
          </a:p>
        </p:txBody>
      </p:sp>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1" y="727648"/>
            <a:ext cx="14630400" cy="6102644"/>
          </a:xfrm>
        </p:spPr>
        <p:txBody>
          <a:bodyPr>
            <a:normAutofit/>
          </a:bodyPr>
          <a:lstStyle/>
          <a:p>
            <a:pPr marL="858838" indent="-457200">
              <a:buFont typeface="Wingdings" panose="05000000000000000000" pitchFamily="2" charset="2"/>
              <a:buChar char="§"/>
            </a:pPr>
            <a:r>
              <a:rPr lang="en-US" sz="2800" dirty="0">
                <a:solidFill>
                  <a:srgbClr val="860038"/>
                </a:solidFill>
                <a:latin typeface="Candara" panose="020E0502030303020204" pitchFamily="34" charset="0"/>
              </a:rPr>
              <a:t>Our financing book and number customers financed.</a:t>
            </a:r>
          </a:p>
          <a:p>
            <a:pPr lvl="1"/>
            <a:endParaRPr lang="en-US" dirty="0">
              <a:solidFill>
                <a:srgbClr val="860038"/>
              </a:solidFill>
              <a:latin typeface="Maiandra GD" panose="020E0502030308020204" pitchFamily="34" charset="77"/>
            </a:endParaRPr>
          </a:p>
          <a:p>
            <a:endParaRPr lang="en-US" sz="2400" dirty="0">
              <a:solidFill>
                <a:srgbClr val="860038"/>
              </a:solidFill>
              <a:latin typeface="Maiandra GD" panose="020E0502030308020204" pitchFamily="34" charset="77"/>
            </a:endParaRPr>
          </a:p>
        </p:txBody>
      </p:sp>
      <p:graphicFrame>
        <p:nvGraphicFramePr>
          <p:cNvPr id="4" name="Chart 3">
            <a:extLst>
              <a:ext uri="{FF2B5EF4-FFF2-40B4-BE49-F238E27FC236}">
                <a16:creationId xmlns:a16="http://schemas.microsoft.com/office/drawing/2014/main" id="{D47B7D4D-FA54-48DA-BB40-154B9E993387}"/>
              </a:ext>
            </a:extLst>
          </p:cNvPr>
          <p:cNvGraphicFramePr>
            <a:graphicFrameLocks/>
          </p:cNvGraphicFramePr>
          <p:nvPr>
            <p:extLst>
              <p:ext uri="{D42A27DB-BD31-4B8C-83A1-F6EECF244321}">
                <p14:modId xmlns:p14="http://schemas.microsoft.com/office/powerpoint/2010/main" val="179531359"/>
              </p:ext>
            </p:extLst>
          </p:nvPr>
        </p:nvGraphicFramePr>
        <p:xfrm>
          <a:off x="-1" y="968922"/>
          <a:ext cx="12929616" cy="54448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BD999AB-55AA-48AD-8218-0D4C9FB0E1DD}"/>
              </a:ext>
            </a:extLst>
          </p:cNvPr>
          <p:cNvSpPr txBox="1"/>
          <p:nvPr/>
        </p:nvSpPr>
        <p:spPr>
          <a:xfrm>
            <a:off x="8083296" y="2066850"/>
            <a:ext cx="6821423" cy="3785652"/>
          </a:xfrm>
          <a:prstGeom prst="rect">
            <a:avLst/>
          </a:prstGeom>
          <a:noFill/>
        </p:spPr>
        <p:txBody>
          <a:bodyPr wrap="square" rtlCol="0">
            <a:spAutoFit/>
          </a:bodyPr>
          <a:lstStyle/>
          <a:p>
            <a:r>
              <a:rPr lang="en-US" sz="2400" b="1" u="sng" dirty="0">
                <a:solidFill>
                  <a:srgbClr val="8A163D"/>
                </a:solidFill>
                <a:latin typeface="Candara" panose="020E0502030303020204" pitchFamily="34" charset="0"/>
              </a:rPr>
              <a:t>Sector					Amount in Mil</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Mining &amp; Quarrying			   264	</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Manufacturing 				4,782</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Building and Construction		10,206</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Transport and Communication		19,370</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Trade					84,391</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Hotels &amp; restaurant			  3,343</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Housing and Storage			       41</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Education					  1,082</a:t>
            </a:r>
          </a:p>
          <a:p>
            <a:pPr marL="457200" indent="-292100">
              <a:buFont typeface="Wingdings" panose="05000000000000000000" pitchFamily="2" charset="2"/>
              <a:buChar char="§"/>
            </a:pPr>
            <a:r>
              <a:rPr lang="en-US" sz="2400" dirty="0">
                <a:solidFill>
                  <a:srgbClr val="8A163D"/>
                </a:solidFill>
                <a:latin typeface="Candara" panose="020E0502030303020204" pitchFamily="34" charset="0"/>
              </a:rPr>
              <a:t>Persona and Other Services		  9,244 </a:t>
            </a:r>
          </a:p>
        </p:txBody>
      </p:sp>
    </p:spTree>
    <p:extLst>
      <p:ext uri="{BB962C8B-B14F-4D97-AF65-F5344CB8AC3E}">
        <p14:creationId xmlns:p14="http://schemas.microsoft.com/office/powerpoint/2010/main" val="219979957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A800-8B3E-E94D-AA2C-C1B11AF5C9BF}"/>
              </a:ext>
            </a:extLst>
          </p:cNvPr>
          <p:cNvSpPr>
            <a:spLocks noGrp="1"/>
          </p:cNvSpPr>
          <p:nvPr>
            <p:ph type="title"/>
          </p:nvPr>
        </p:nvSpPr>
        <p:spPr>
          <a:xfrm>
            <a:off x="471055" y="-46500"/>
            <a:ext cx="13619018" cy="801857"/>
          </a:xfrm>
        </p:spPr>
        <p:txBody>
          <a:bodyPr>
            <a:normAutofit/>
          </a:bodyPr>
          <a:lstStyle/>
          <a:p>
            <a:r>
              <a:rPr lang="en-US" b="1" dirty="0">
                <a:solidFill>
                  <a:srgbClr val="860038"/>
                </a:solidFill>
                <a:latin typeface="Candara" panose="020E0502030303020204" pitchFamily="34" charset="0"/>
                <a:ea typeface="+mn-ea"/>
                <a:cs typeface="+mn-cs"/>
              </a:rPr>
              <a:t>Contribution of Amana Bank in Tanzania</a:t>
            </a:r>
          </a:p>
        </p:txBody>
      </p:sp>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1" y="727648"/>
            <a:ext cx="14630400" cy="6102644"/>
          </a:xfrm>
        </p:spPr>
        <p:txBody>
          <a:bodyPr>
            <a:normAutofit/>
          </a:bodyPr>
          <a:lstStyle/>
          <a:p>
            <a:pPr marL="858838" indent="-457200">
              <a:buFont typeface="Wingdings" panose="05000000000000000000" pitchFamily="2" charset="2"/>
              <a:buChar char="§"/>
            </a:pPr>
            <a:endParaRPr lang="en-US" sz="3200" dirty="0">
              <a:solidFill>
                <a:srgbClr val="860038"/>
              </a:solidFill>
              <a:latin typeface="Candara" panose="020E0502030303020204" pitchFamily="34" charset="0"/>
            </a:endParaRPr>
          </a:p>
          <a:p>
            <a:pPr marL="858838" indent="-457200">
              <a:buFont typeface="Wingdings" panose="05000000000000000000" pitchFamily="2" charset="2"/>
              <a:buChar char="§"/>
            </a:pPr>
            <a:r>
              <a:rPr lang="en-US" sz="3200" dirty="0">
                <a:solidFill>
                  <a:srgbClr val="860038"/>
                </a:solidFill>
                <a:latin typeface="Candara" panose="020E0502030303020204" pitchFamily="34" charset="0"/>
              </a:rPr>
              <a:t>Our small business book and number customers financed.</a:t>
            </a:r>
          </a:p>
          <a:p>
            <a:pPr marL="858838" indent="-457200">
              <a:buFont typeface="Wingdings" panose="05000000000000000000" pitchFamily="2" charset="2"/>
              <a:buChar char="§"/>
            </a:pPr>
            <a:endParaRPr lang="en-US" sz="3200" dirty="0">
              <a:solidFill>
                <a:srgbClr val="860038"/>
              </a:solidFill>
              <a:latin typeface="Candara" panose="020E0502030303020204" pitchFamily="34" charset="0"/>
            </a:endParaRPr>
          </a:p>
          <a:p>
            <a:pPr marL="858838" indent="-457200">
              <a:buFont typeface="Wingdings" panose="05000000000000000000" pitchFamily="2" charset="2"/>
              <a:buChar char="§"/>
            </a:pPr>
            <a:r>
              <a:rPr lang="en-US" sz="3200" dirty="0">
                <a:solidFill>
                  <a:srgbClr val="860038"/>
                </a:solidFill>
                <a:latin typeface="Candara" panose="020E0502030303020204" pitchFamily="34" charset="0"/>
              </a:rPr>
              <a:t>Small Business has helped to improve financial inclusion.</a:t>
            </a:r>
          </a:p>
          <a:p>
            <a:pPr marL="858838" indent="-457200">
              <a:buFont typeface="Wingdings" panose="05000000000000000000" pitchFamily="2" charset="2"/>
              <a:buChar char="§"/>
            </a:pPr>
            <a:endParaRPr lang="en-US" sz="3200" dirty="0">
              <a:solidFill>
                <a:srgbClr val="860038"/>
              </a:solidFill>
              <a:latin typeface="Candara" panose="020E0502030303020204" pitchFamily="34" charset="0"/>
            </a:endParaRPr>
          </a:p>
          <a:p>
            <a:pPr marL="858838" indent="-457200">
              <a:buFont typeface="Wingdings" panose="05000000000000000000" pitchFamily="2" charset="2"/>
              <a:buChar char="§"/>
            </a:pPr>
            <a:endParaRPr lang="en-US" sz="3200" dirty="0">
              <a:solidFill>
                <a:srgbClr val="860038"/>
              </a:solidFill>
              <a:latin typeface="Candara" panose="020E0502030303020204" pitchFamily="34" charset="0"/>
            </a:endParaRPr>
          </a:p>
          <a:p>
            <a:pPr marL="858838" indent="-457200">
              <a:buFont typeface="Wingdings" panose="05000000000000000000" pitchFamily="2" charset="2"/>
              <a:buChar char="§"/>
            </a:pPr>
            <a:endParaRPr lang="en-US" sz="3200" dirty="0">
              <a:solidFill>
                <a:srgbClr val="860038"/>
              </a:solidFill>
              <a:latin typeface="Candara" panose="020E0502030303020204" pitchFamily="34" charset="0"/>
            </a:endParaRPr>
          </a:p>
          <a:p>
            <a:pPr marL="858838" indent="-457200">
              <a:buFont typeface="Wingdings" panose="05000000000000000000" pitchFamily="2" charset="2"/>
              <a:buChar char="§"/>
            </a:pPr>
            <a:endParaRPr lang="en-US" sz="3200" dirty="0">
              <a:solidFill>
                <a:srgbClr val="860038"/>
              </a:solidFill>
              <a:latin typeface="Candara" panose="020E0502030303020204" pitchFamily="34" charset="0"/>
            </a:endParaRPr>
          </a:p>
          <a:p>
            <a:pPr marL="858838" indent="-457200">
              <a:buFont typeface="Wingdings" panose="05000000000000000000" pitchFamily="2" charset="2"/>
              <a:buChar char="§"/>
            </a:pPr>
            <a:endParaRPr lang="en-US" sz="3200" dirty="0">
              <a:solidFill>
                <a:srgbClr val="860038"/>
              </a:solidFill>
              <a:latin typeface="Candara" panose="020E0502030303020204" pitchFamily="34" charset="0"/>
            </a:endParaRPr>
          </a:p>
          <a:p>
            <a:pPr marL="858838" indent="-457200">
              <a:buFont typeface="Wingdings" panose="05000000000000000000" pitchFamily="2" charset="2"/>
              <a:buChar char="§"/>
            </a:pPr>
            <a:r>
              <a:rPr lang="en-US" sz="3200" dirty="0">
                <a:solidFill>
                  <a:srgbClr val="860038"/>
                </a:solidFill>
                <a:latin typeface="Candara" panose="020E0502030303020204" pitchFamily="34" charset="0"/>
              </a:rPr>
              <a:t>We expect to launch group financing in 2018</a:t>
            </a:r>
          </a:p>
          <a:p>
            <a:endParaRPr lang="en-US" sz="2400" dirty="0">
              <a:solidFill>
                <a:srgbClr val="860038"/>
              </a:solidFill>
              <a:latin typeface="Candara" panose="020E0502030303020204" pitchFamily="34" charset="0"/>
            </a:endParaRPr>
          </a:p>
        </p:txBody>
      </p:sp>
      <p:graphicFrame>
        <p:nvGraphicFramePr>
          <p:cNvPr id="6" name="Table 5">
            <a:extLst>
              <a:ext uri="{FF2B5EF4-FFF2-40B4-BE49-F238E27FC236}">
                <a16:creationId xmlns:a16="http://schemas.microsoft.com/office/drawing/2014/main" id="{3E2DFAB4-F76D-4A03-84E6-9C23013A1FC8}"/>
              </a:ext>
            </a:extLst>
          </p:cNvPr>
          <p:cNvGraphicFramePr>
            <a:graphicFrameLocks noGrp="1"/>
          </p:cNvGraphicFramePr>
          <p:nvPr>
            <p:extLst>
              <p:ext uri="{D42A27DB-BD31-4B8C-83A1-F6EECF244321}">
                <p14:modId xmlns:p14="http://schemas.microsoft.com/office/powerpoint/2010/main" val="1035538683"/>
              </p:ext>
            </p:extLst>
          </p:nvPr>
        </p:nvGraphicFramePr>
        <p:xfrm>
          <a:off x="1030086" y="3429000"/>
          <a:ext cx="12500956" cy="1953768"/>
        </p:xfrm>
        <a:graphic>
          <a:graphicData uri="http://schemas.openxmlformats.org/drawingml/2006/table">
            <a:tbl>
              <a:tblPr firstRow="1" bandRow="1">
                <a:tableStyleId>{6E25E649-3F16-4E02-A733-19D2CDBF48F0}</a:tableStyleId>
              </a:tblPr>
              <a:tblGrid>
                <a:gridCol w="1875628">
                  <a:extLst>
                    <a:ext uri="{9D8B030D-6E8A-4147-A177-3AD203B41FA5}">
                      <a16:colId xmlns:a16="http://schemas.microsoft.com/office/drawing/2014/main" val="4271794367"/>
                    </a:ext>
                  </a:extLst>
                </a:gridCol>
                <a:gridCol w="5541264">
                  <a:extLst>
                    <a:ext uri="{9D8B030D-6E8A-4147-A177-3AD203B41FA5}">
                      <a16:colId xmlns:a16="http://schemas.microsoft.com/office/drawing/2014/main" val="647879878"/>
                    </a:ext>
                  </a:extLst>
                </a:gridCol>
                <a:gridCol w="5084064">
                  <a:extLst>
                    <a:ext uri="{9D8B030D-6E8A-4147-A177-3AD203B41FA5}">
                      <a16:colId xmlns:a16="http://schemas.microsoft.com/office/drawing/2014/main" val="2081714376"/>
                    </a:ext>
                  </a:extLst>
                </a:gridCol>
              </a:tblGrid>
              <a:tr h="795528">
                <a:tc>
                  <a:txBody>
                    <a:bodyPr/>
                    <a:lstStyle/>
                    <a:p>
                      <a:r>
                        <a:rPr lang="en-US" sz="3600" dirty="0">
                          <a:latin typeface="Candara" panose="020E0502030303020204" pitchFamily="34" charset="0"/>
                        </a:rPr>
                        <a:t>Year</a:t>
                      </a:r>
                    </a:p>
                  </a:txBody>
                  <a:tcPr/>
                </a:tc>
                <a:tc>
                  <a:txBody>
                    <a:bodyPr/>
                    <a:lstStyle/>
                    <a:p>
                      <a:r>
                        <a:rPr lang="en-US" sz="3600" dirty="0">
                          <a:latin typeface="Candara" panose="020E0502030303020204" pitchFamily="34" charset="0"/>
                        </a:rPr>
                        <a:t>Number of Customer</a:t>
                      </a:r>
                    </a:p>
                  </a:txBody>
                  <a:tcPr/>
                </a:tc>
                <a:tc>
                  <a:txBody>
                    <a:bodyPr/>
                    <a:lstStyle/>
                    <a:p>
                      <a:r>
                        <a:rPr lang="en-US" sz="3600" dirty="0">
                          <a:latin typeface="Candara" panose="020E0502030303020204" pitchFamily="34" charset="0"/>
                        </a:rPr>
                        <a:t>Amount Financed</a:t>
                      </a:r>
                    </a:p>
                  </a:txBody>
                  <a:tcPr/>
                </a:tc>
                <a:extLst>
                  <a:ext uri="{0D108BD9-81ED-4DB2-BD59-A6C34878D82A}">
                    <a16:rowId xmlns:a16="http://schemas.microsoft.com/office/drawing/2014/main" val="3622751539"/>
                  </a:ext>
                </a:extLst>
              </a:tr>
              <a:tr h="370840">
                <a:tc>
                  <a:txBody>
                    <a:bodyPr/>
                    <a:lstStyle/>
                    <a:p>
                      <a:pPr algn="ctr"/>
                      <a:r>
                        <a:rPr lang="en-US" sz="3200" dirty="0">
                          <a:latin typeface="Candara" panose="020E0502030303020204" pitchFamily="34" charset="0"/>
                        </a:rPr>
                        <a:t>2016</a:t>
                      </a:r>
                    </a:p>
                  </a:txBody>
                  <a:tcPr/>
                </a:tc>
                <a:tc>
                  <a:txBody>
                    <a:bodyPr/>
                    <a:lstStyle/>
                    <a:p>
                      <a:pPr algn="ctr"/>
                      <a:r>
                        <a:rPr lang="en-US" sz="3200" dirty="0">
                          <a:latin typeface="Candara" panose="020E0502030303020204" pitchFamily="34" charset="0"/>
                        </a:rPr>
                        <a:t>39</a:t>
                      </a:r>
                    </a:p>
                  </a:txBody>
                  <a:tcPr/>
                </a:tc>
                <a:tc>
                  <a:txBody>
                    <a:bodyPr/>
                    <a:lstStyle/>
                    <a:p>
                      <a:pPr algn="ctr"/>
                      <a:r>
                        <a:rPr lang="en-US" sz="3200" dirty="0">
                          <a:latin typeface="Candara" panose="020E0502030303020204" pitchFamily="34" charset="0"/>
                        </a:rPr>
                        <a:t>184 mil</a:t>
                      </a:r>
                    </a:p>
                  </a:txBody>
                  <a:tcPr/>
                </a:tc>
                <a:extLst>
                  <a:ext uri="{0D108BD9-81ED-4DB2-BD59-A6C34878D82A}">
                    <a16:rowId xmlns:a16="http://schemas.microsoft.com/office/drawing/2014/main" val="1601962127"/>
                  </a:ext>
                </a:extLst>
              </a:tr>
              <a:tr h="370840">
                <a:tc>
                  <a:txBody>
                    <a:bodyPr/>
                    <a:lstStyle/>
                    <a:p>
                      <a:pPr algn="ctr"/>
                      <a:r>
                        <a:rPr lang="en-US" sz="3200" dirty="0">
                          <a:latin typeface="Candara" panose="020E0502030303020204" pitchFamily="34" charset="0"/>
                        </a:rPr>
                        <a:t>2017</a:t>
                      </a:r>
                    </a:p>
                  </a:txBody>
                  <a:tcPr/>
                </a:tc>
                <a:tc>
                  <a:txBody>
                    <a:bodyPr/>
                    <a:lstStyle/>
                    <a:p>
                      <a:pPr algn="ctr"/>
                      <a:r>
                        <a:rPr lang="en-US" sz="3200" dirty="0">
                          <a:latin typeface="Candara" panose="020E0502030303020204" pitchFamily="34" charset="0"/>
                        </a:rPr>
                        <a:t>357</a:t>
                      </a:r>
                    </a:p>
                  </a:txBody>
                  <a:tcPr/>
                </a:tc>
                <a:tc>
                  <a:txBody>
                    <a:bodyPr/>
                    <a:lstStyle/>
                    <a:p>
                      <a:pPr algn="ctr"/>
                      <a:r>
                        <a:rPr lang="en-US" sz="3200" dirty="0">
                          <a:latin typeface="Candara" panose="020E0502030303020204" pitchFamily="34" charset="0"/>
                        </a:rPr>
                        <a:t>1.56 </a:t>
                      </a:r>
                      <a:r>
                        <a:rPr lang="en-US" sz="3200" dirty="0" err="1">
                          <a:latin typeface="Candara" panose="020E0502030303020204" pitchFamily="34" charset="0"/>
                        </a:rPr>
                        <a:t>Bil</a:t>
                      </a:r>
                      <a:endParaRPr lang="en-US" sz="3200" dirty="0">
                        <a:latin typeface="Candara" panose="020E0502030303020204" pitchFamily="34" charset="0"/>
                      </a:endParaRPr>
                    </a:p>
                  </a:txBody>
                  <a:tcPr/>
                </a:tc>
                <a:extLst>
                  <a:ext uri="{0D108BD9-81ED-4DB2-BD59-A6C34878D82A}">
                    <a16:rowId xmlns:a16="http://schemas.microsoft.com/office/drawing/2014/main" val="219485279"/>
                  </a:ext>
                </a:extLst>
              </a:tr>
            </a:tbl>
          </a:graphicData>
        </a:graphic>
      </p:graphicFrame>
    </p:spTree>
    <p:extLst>
      <p:ext uri="{BB962C8B-B14F-4D97-AF65-F5344CB8AC3E}">
        <p14:creationId xmlns:p14="http://schemas.microsoft.com/office/powerpoint/2010/main" val="38975400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A800-8B3E-E94D-AA2C-C1B11AF5C9BF}"/>
              </a:ext>
            </a:extLst>
          </p:cNvPr>
          <p:cNvSpPr>
            <a:spLocks noGrp="1"/>
          </p:cNvSpPr>
          <p:nvPr>
            <p:ph type="title"/>
          </p:nvPr>
        </p:nvSpPr>
        <p:spPr>
          <a:xfrm>
            <a:off x="471055" y="-46500"/>
            <a:ext cx="13619018" cy="801857"/>
          </a:xfrm>
        </p:spPr>
        <p:txBody>
          <a:bodyPr>
            <a:normAutofit/>
          </a:bodyPr>
          <a:lstStyle/>
          <a:p>
            <a:r>
              <a:rPr lang="en-US" sz="3200" b="1" dirty="0">
                <a:solidFill>
                  <a:srgbClr val="860038"/>
                </a:solidFill>
                <a:latin typeface="Candara" panose="020E0502030303020204" pitchFamily="34" charset="0"/>
                <a:ea typeface="+mn-ea"/>
                <a:cs typeface="+mn-cs"/>
              </a:rPr>
              <a:t>Contribution of Amana Bank in Tanzania</a:t>
            </a:r>
          </a:p>
        </p:txBody>
      </p:sp>
      <p:sp>
        <p:nvSpPr>
          <p:cNvPr id="3" name="Content Placeholder 2">
            <a:extLst>
              <a:ext uri="{FF2B5EF4-FFF2-40B4-BE49-F238E27FC236}">
                <a16:creationId xmlns:a16="http://schemas.microsoft.com/office/drawing/2014/main" id="{EEB7E5C8-BE57-4846-8CA1-BEB0C25D3BFF}"/>
              </a:ext>
            </a:extLst>
          </p:cNvPr>
          <p:cNvSpPr>
            <a:spLocks noGrp="1"/>
          </p:cNvSpPr>
          <p:nvPr>
            <p:ph idx="1"/>
          </p:nvPr>
        </p:nvSpPr>
        <p:spPr>
          <a:xfrm>
            <a:off x="1" y="727648"/>
            <a:ext cx="14630400" cy="6102644"/>
          </a:xfrm>
        </p:spPr>
        <p:txBody>
          <a:bodyPr>
            <a:normAutofit/>
          </a:bodyPr>
          <a:lstStyle/>
          <a:p>
            <a:pPr marL="858838" indent="-457200">
              <a:buFont typeface="Wingdings" panose="05000000000000000000" pitchFamily="2" charset="2"/>
              <a:buChar char="§"/>
            </a:pPr>
            <a:r>
              <a:rPr lang="en-US" sz="2800" dirty="0">
                <a:solidFill>
                  <a:srgbClr val="860038"/>
                </a:solidFill>
                <a:latin typeface="Candara" panose="020E0502030303020204" pitchFamily="34" charset="0"/>
              </a:rPr>
              <a:t>Amana Bank contribution to employment in Tanzania</a:t>
            </a:r>
            <a:endParaRPr lang="en-US" dirty="0">
              <a:solidFill>
                <a:srgbClr val="860038"/>
              </a:solidFill>
              <a:latin typeface="Candara" panose="020E0502030303020204" pitchFamily="34" charset="0"/>
            </a:endParaRPr>
          </a:p>
          <a:p>
            <a:pPr marL="1316038" lvl="1" indent="-457200">
              <a:buFont typeface="Wingdings" panose="05000000000000000000" pitchFamily="2" charset="2"/>
              <a:buChar char="§"/>
            </a:pPr>
            <a:endParaRPr lang="en-US" dirty="0">
              <a:solidFill>
                <a:srgbClr val="860038"/>
              </a:solidFill>
              <a:latin typeface="Candara" panose="020E0502030303020204" pitchFamily="34" charset="0"/>
            </a:endParaRPr>
          </a:p>
          <a:p>
            <a:pPr marL="1316038" lvl="1" indent="-457200">
              <a:buFont typeface="Wingdings" panose="05000000000000000000" pitchFamily="2" charset="2"/>
              <a:buChar char="§"/>
            </a:pPr>
            <a:endParaRPr lang="en-US" dirty="0">
              <a:solidFill>
                <a:srgbClr val="860038"/>
              </a:solidFill>
              <a:latin typeface="Candara" panose="020E0502030303020204" pitchFamily="34" charset="0"/>
            </a:endParaRPr>
          </a:p>
          <a:p>
            <a:pPr lvl="1"/>
            <a:endParaRPr lang="en-US" dirty="0">
              <a:solidFill>
                <a:srgbClr val="860038"/>
              </a:solidFill>
              <a:latin typeface="Candara" panose="020E0502030303020204" pitchFamily="34" charset="0"/>
            </a:endParaRPr>
          </a:p>
          <a:p>
            <a:endParaRPr lang="en-US" sz="2400" dirty="0">
              <a:solidFill>
                <a:srgbClr val="860038"/>
              </a:solidFill>
              <a:latin typeface="Candara" panose="020E0502030303020204" pitchFamily="34" charset="0"/>
            </a:endParaRPr>
          </a:p>
        </p:txBody>
      </p:sp>
      <p:graphicFrame>
        <p:nvGraphicFramePr>
          <p:cNvPr id="4" name="Table 3">
            <a:extLst>
              <a:ext uri="{FF2B5EF4-FFF2-40B4-BE49-F238E27FC236}">
                <a16:creationId xmlns:a16="http://schemas.microsoft.com/office/drawing/2014/main" id="{CAC1E74C-6086-4564-973F-21CCD1232F6D}"/>
              </a:ext>
            </a:extLst>
          </p:cNvPr>
          <p:cNvGraphicFramePr>
            <a:graphicFrameLocks noGrp="1"/>
          </p:cNvGraphicFramePr>
          <p:nvPr>
            <p:extLst>
              <p:ext uri="{D42A27DB-BD31-4B8C-83A1-F6EECF244321}">
                <p14:modId xmlns:p14="http://schemas.microsoft.com/office/powerpoint/2010/main" val="3146918508"/>
              </p:ext>
            </p:extLst>
          </p:nvPr>
        </p:nvGraphicFramePr>
        <p:xfrm>
          <a:off x="757311" y="1529505"/>
          <a:ext cx="13123281" cy="2847231"/>
        </p:xfrm>
        <a:graphic>
          <a:graphicData uri="http://schemas.openxmlformats.org/drawingml/2006/table">
            <a:tbl>
              <a:tblPr firstRow="1" bandRow="1">
                <a:tableStyleId>{2A488322-F2BA-4B5B-9748-0D474271808F}</a:tableStyleId>
              </a:tblPr>
              <a:tblGrid>
                <a:gridCol w="8843889">
                  <a:extLst>
                    <a:ext uri="{9D8B030D-6E8A-4147-A177-3AD203B41FA5}">
                      <a16:colId xmlns:a16="http://schemas.microsoft.com/office/drawing/2014/main" val="3195470732"/>
                    </a:ext>
                  </a:extLst>
                </a:gridCol>
                <a:gridCol w="4279392">
                  <a:extLst>
                    <a:ext uri="{9D8B030D-6E8A-4147-A177-3AD203B41FA5}">
                      <a16:colId xmlns:a16="http://schemas.microsoft.com/office/drawing/2014/main" val="3523834701"/>
                    </a:ext>
                  </a:extLst>
                </a:gridCol>
              </a:tblGrid>
              <a:tr h="738207">
                <a:tc>
                  <a:txBody>
                    <a:bodyPr/>
                    <a:lstStyle/>
                    <a:p>
                      <a:pPr algn="ctr"/>
                      <a:r>
                        <a:rPr lang="en-US" sz="3600" dirty="0">
                          <a:latin typeface="Candara" panose="020E0502030303020204" pitchFamily="34" charset="0"/>
                        </a:rPr>
                        <a:t>Category</a:t>
                      </a:r>
                      <a:endParaRPr lang="en-US" sz="2800" dirty="0">
                        <a:latin typeface="Candara" panose="020E0502030303020204" pitchFamily="34" charset="0"/>
                      </a:endParaRPr>
                    </a:p>
                  </a:txBody>
                  <a:tcPr/>
                </a:tc>
                <a:tc>
                  <a:txBody>
                    <a:bodyPr/>
                    <a:lstStyle/>
                    <a:p>
                      <a:pPr algn="ctr"/>
                      <a:r>
                        <a:rPr lang="en-US" sz="3200" dirty="0">
                          <a:latin typeface="Candara" panose="020E0502030303020204" pitchFamily="34" charset="0"/>
                        </a:rPr>
                        <a:t>Number of Staff</a:t>
                      </a:r>
                    </a:p>
                  </a:txBody>
                  <a:tcPr/>
                </a:tc>
                <a:extLst>
                  <a:ext uri="{0D108BD9-81ED-4DB2-BD59-A6C34878D82A}">
                    <a16:rowId xmlns:a16="http://schemas.microsoft.com/office/drawing/2014/main" val="1387846807"/>
                  </a:ext>
                </a:extLst>
              </a:tr>
              <a:tr h="527256">
                <a:tc>
                  <a:txBody>
                    <a:bodyPr/>
                    <a:lstStyle/>
                    <a:p>
                      <a:pPr algn="l"/>
                      <a:r>
                        <a:rPr lang="en-US" sz="2400" dirty="0">
                          <a:solidFill>
                            <a:srgbClr val="8A163D"/>
                          </a:solidFill>
                          <a:latin typeface="Candara" panose="020E0502030303020204" pitchFamily="34" charset="0"/>
                        </a:rPr>
                        <a:t>Permanent Staff</a:t>
                      </a:r>
                    </a:p>
                  </a:txBody>
                  <a:tcPr/>
                </a:tc>
                <a:tc>
                  <a:txBody>
                    <a:bodyPr/>
                    <a:lstStyle/>
                    <a:p>
                      <a:pPr algn="ctr"/>
                      <a:r>
                        <a:rPr lang="en-US" sz="2400" dirty="0">
                          <a:latin typeface="Candara" panose="020E0502030303020204" pitchFamily="34" charset="0"/>
                        </a:rPr>
                        <a:t>182</a:t>
                      </a:r>
                    </a:p>
                  </a:txBody>
                  <a:tcPr/>
                </a:tc>
                <a:extLst>
                  <a:ext uri="{0D108BD9-81ED-4DB2-BD59-A6C34878D82A}">
                    <a16:rowId xmlns:a16="http://schemas.microsoft.com/office/drawing/2014/main" val="3821377635"/>
                  </a:ext>
                </a:extLst>
              </a:tr>
              <a:tr h="527256">
                <a:tc>
                  <a:txBody>
                    <a:bodyPr/>
                    <a:lstStyle/>
                    <a:p>
                      <a:pPr algn="l"/>
                      <a:r>
                        <a:rPr lang="en-US" sz="2400" dirty="0">
                          <a:solidFill>
                            <a:srgbClr val="8A163D"/>
                          </a:solidFill>
                          <a:latin typeface="Candara" panose="020E0502030303020204" pitchFamily="34" charset="0"/>
                        </a:rPr>
                        <a:t>Contractual (Sales Executives, Graduate trainees and Interns)</a:t>
                      </a:r>
                    </a:p>
                  </a:txBody>
                  <a:tcPr/>
                </a:tc>
                <a:tc>
                  <a:txBody>
                    <a:bodyPr/>
                    <a:lstStyle/>
                    <a:p>
                      <a:pPr algn="ctr"/>
                      <a:r>
                        <a:rPr lang="en-US" sz="2400" dirty="0">
                          <a:latin typeface="Candara" panose="020E0502030303020204" pitchFamily="34" charset="0"/>
                        </a:rPr>
                        <a:t>45</a:t>
                      </a:r>
                    </a:p>
                  </a:txBody>
                  <a:tcPr/>
                </a:tc>
                <a:extLst>
                  <a:ext uri="{0D108BD9-81ED-4DB2-BD59-A6C34878D82A}">
                    <a16:rowId xmlns:a16="http://schemas.microsoft.com/office/drawing/2014/main" val="1510936267"/>
                  </a:ext>
                </a:extLst>
              </a:tr>
              <a:tr h="527256">
                <a:tc>
                  <a:txBody>
                    <a:bodyPr/>
                    <a:lstStyle/>
                    <a:p>
                      <a:pPr algn="l"/>
                      <a:r>
                        <a:rPr lang="en-US" sz="2400" dirty="0">
                          <a:solidFill>
                            <a:srgbClr val="8A163D"/>
                          </a:solidFill>
                          <a:latin typeface="Candara" panose="020E0502030303020204" pitchFamily="34" charset="0"/>
                        </a:rPr>
                        <a:t>Agents</a:t>
                      </a:r>
                    </a:p>
                  </a:txBody>
                  <a:tcPr/>
                </a:tc>
                <a:tc>
                  <a:txBody>
                    <a:bodyPr/>
                    <a:lstStyle/>
                    <a:p>
                      <a:pPr algn="ctr"/>
                      <a:r>
                        <a:rPr lang="en-US" sz="2400" dirty="0">
                          <a:latin typeface="Candara" panose="020E0502030303020204" pitchFamily="34" charset="0"/>
                        </a:rPr>
                        <a:t>286</a:t>
                      </a:r>
                    </a:p>
                  </a:txBody>
                  <a:tcPr/>
                </a:tc>
                <a:extLst>
                  <a:ext uri="{0D108BD9-81ED-4DB2-BD59-A6C34878D82A}">
                    <a16:rowId xmlns:a16="http://schemas.microsoft.com/office/drawing/2014/main" val="2042595377"/>
                  </a:ext>
                </a:extLst>
              </a:tr>
              <a:tr h="527256">
                <a:tc>
                  <a:txBody>
                    <a:bodyPr/>
                    <a:lstStyle/>
                    <a:p>
                      <a:pPr algn="l"/>
                      <a:r>
                        <a:rPr lang="en-US" sz="2400" dirty="0">
                          <a:solidFill>
                            <a:srgbClr val="8A163D"/>
                          </a:solidFill>
                          <a:latin typeface="Candara" panose="020E0502030303020204" pitchFamily="34" charset="0"/>
                        </a:rPr>
                        <a:t>Indirect (through Business we support)</a:t>
                      </a:r>
                    </a:p>
                  </a:txBody>
                  <a:tcPr/>
                </a:tc>
                <a:tc>
                  <a:txBody>
                    <a:bodyPr/>
                    <a:lstStyle/>
                    <a:p>
                      <a:pPr algn="ctr"/>
                      <a:r>
                        <a:rPr lang="en-US" sz="2400" dirty="0">
                          <a:latin typeface="Candara" panose="020E0502030303020204" pitchFamily="34" charset="0"/>
                        </a:rPr>
                        <a:t>To be established</a:t>
                      </a:r>
                    </a:p>
                  </a:txBody>
                  <a:tcPr/>
                </a:tc>
                <a:extLst>
                  <a:ext uri="{0D108BD9-81ED-4DB2-BD59-A6C34878D82A}">
                    <a16:rowId xmlns:a16="http://schemas.microsoft.com/office/drawing/2014/main" val="3840966830"/>
                  </a:ext>
                </a:extLst>
              </a:tr>
            </a:tbl>
          </a:graphicData>
        </a:graphic>
      </p:graphicFrame>
    </p:spTree>
    <p:extLst>
      <p:ext uri="{BB962C8B-B14F-4D97-AF65-F5344CB8AC3E}">
        <p14:creationId xmlns:p14="http://schemas.microsoft.com/office/powerpoint/2010/main" val="25309436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A800-8B3E-E94D-AA2C-C1B11AF5C9BF}"/>
              </a:ext>
            </a:extLst>
          </p:cNvPr>
          <p:cNvSpPr>
            <a:spLocks noGrp="1"/>
          </p:cNvSpPr>
          <p:nvPr>
            <p:ph type="title"/>
          </p:nvPr>
        </p:nvSpPr>
        <p:spPr>
          <a:xfrm>
            <a:off x="471055" y="-46500"/>
            <a:ext cx="13619018" cy="801857"/>
          </a:xfrm>
        </p:spPr>
        <p:txBody>
          <a:bodyPr>
            <a:normAutofit/>
          </a:bodyPr>
          <a:lstStyle/>
          <a:p>
            <a:r>
              <a:rPr lang="en-US" sz="3200" b="1" dirty="0">
                <a:solidFill>
                  <a:srgbClr val="860038"/>
                </a:solidFill>
                <a:latin typeface="Candara" panose="020E0502030303020204" pitchFamily="34" charset="0"/>
                <a:ea typeface="+mn-ea"/>
                <a:cs typeface="+mn-cs"/>
              </a:rPr>
              <a:t>Contribution of Amana Bank in Tanzania</a:t>
            </a:r>
          </a:p>
        </p:txBody>
      </p:sp>
      <p:sp>
        <p:nvSpPr>
          <p:cNvPr id="9" name="TextBox 8">
            <a:extLst>
              <a:ext uri="{FF2B5EF4-FFF2-40B4-BE49-F238E27FC236}">
                <a16:creationId xmlns:a16="http://schemas.microsoft.com/office/drawing/2014/main" id="{AB65F2B5-1A4B-4DD6-A5AF-5D8E6688FAC8}"/>
              </a:ext>
            </a:extLst>
          </p:cNvPr>
          <p:cNvSpPr txBox="1"/>
          <p:nvPr/>
        </p:nvSpPr>
        <p:spPr>
          <a:xfrm>
            <a:off x="402336" y="789144"/>
            <a:ext cx="13619018"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rgbClr val="8A163D"/>
                </a:solidFill>
                <a:latin typeface="Candara" panose="020E0502030303020204" pitchFamily="34" charset="0"/>
              </a:rPr>
              <a:t>The bank has reached about 62,000 customer with total deposit of TZS  178 </a:t>
            </a:r>
            <a:r>
              <a:rPr lang="en-US" sz="2800" dirty="0" err="1">
                <a:solidFill>
                  <a:srgbClr val="8A163D"/>
                </a:solidFill>
                <a:latin typeface="Candara" panose="020E0502030303020204" pitchFamily="34" charset="0"/>
              </a:rPr>
              <a:t>bil</a:t>
            </a:r>
            <a:r>
              <a:rPr lang="en-US" sz="2800" dirty="0">
                <a:solidFill>
                  <a:srgbClr val="8A163D"/>
                </a:solidFill>
                <a:latin typeface="Candara" panose="020E0502030303020204" pitchFamily="34" charset="0"/>
              </a:rPr>
              <a:t> </a:t>
            </a:r>
          </a:p>
        </p:txBody>
      </p:sp>
      <p:graphicFrame>
        <p:nvGraphicFramePr>
          <p:cNvPr id="11" name="Chart 10">
            <a:extLst>
              <a:ext uri="{FF2B5EF4-FFF2-40B4-BE49-F238E27FC236}">
                <a16:creationId xmlns:a16="http://schemas.microsoft.com/office/drawing/2014/main" id="{0861C947-9474-4638-9180-1D9DFB52FF6B}"/>
              </a:ext>
            </a:extLst>
          </p:cNvPr>
          <p:cNvGraphicFramePr>
            <a:graphicFrameLocks/>
          </p:cNvGraphicFramePr>
          <p:nvPr>
            <p:extLst>
              <p:ext uri="{D42A27DB-BD31-4B8C-83A1-F6EECF244321}">
                <p14:modId xmlns:p14="http://schemas.microsoft.com/office/powerpoint/2010/main" val="2563672076"/>
              </p:ext>
            </p:extLst>
          </p:nvPr>
        </p:nvGraphicFramePr>
        <p:xfrm>
          <a:off x="-1" y="1272999"/>
          <a:ext cx="14090074" cy="558500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22557B3C-DB19-4277-9E5F-427AAF898D68}"/>
              </a:ext>
            </a:extLst>
          </p:cNvPr>
          <p:cNvSpPr txBox="1"/>
          <p:nvPr/>
        </p:nvSpPr>
        <p:spPr>
          <a:xfrm>
            <a:off x="822960" y="3282696"/>
            <a:ext cx="1682496" cy="1107996"/>
          </a:xfrm>
          <a:prstGeom prst="rect">
            <a:avLst/>
          </a:prstGeom>
          <a:solidFill>
            <a:schemeClr val="bg1"/>
          </a:solidFill>
        </p:spPr>
        <p:txBody>
          <a:bodyPr wrap="square" rtlCol="0">
            <a:spAutoFit/>
          </a:bodyPr>
          <a:lstStyle/>
          <a:p>
            <a:r>
              <a:rPr lang="en-US" sz="2800" dirty="0">
                <a:solidFill>
                  <a:srgbClr val="8A163D"/>
                </a:solidFill>
                <a:latin typeface="Candara" panose="020E0502030303020204" pitchFamily="34" charset="0"/>
              </a:rPr>
              <a:t>Deposits</a:t>
            </a:r>
          </a:p>
          <a:p>
            <a:endParaRPr lang="en-US" sz="800" dirty="0">
              <a:solidFill>
                <a:srgbClr val="8A163D"/>
              </a:solidFill>
              <a:latin typeface="Candara" panose="020E0502030303020204" pitchFamily="34" charset="0"/>
            </a:endParaRPr>
          </a:p>
          <a:p>
            <a:endParaRPr lang="en-US" sz="100" dirty="0">
              <a:solidFill>
                <a:srgbClr val="8A163D"/>
              </a:solidFill>
              <a:latin typeface="Candara" panose="020E0502030303020204" pitchFamily="34" charset="0"/>
            </a:endParaRPr>
          </a:p>
          <a:p>
            <a:r>
              <a:rPr lang="en-US" sz="2800" dirty="0">
                <a:solidFill>
                  <a:srgbClr val="8A163D"/>
                </a:solidFill>
                <a:latin typeface="Candara" panose="020E0502030303020204" pitchFamily="34" charset="0"/>
              </a:rPr>
              <a:t>Accounts</a:t>
            </a:r>
          </a:p>
        </p:txBody>
      </p:sp>
    </p:spTree>
    <p:extLst>
      <p:ext uri="{BB962C8B-B14F-4D97-AF65-F5344CB8AC3E}">
        <p14:creationId xmlns:p14="http://schemas.microsoft.com/office/powerpoint/2010/main" val="27141329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30959</TotalTime>
  <Words>785</Words>
  <Application>Microsoft Office PowerPoint</Application>
  <PresentationFormat>Custom</PresentationFormat>
  <Paragraphs>214</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Calibri Light</vt:lpstr>
      <vt:lpstr>Candara</vt:lpstr>
      <vt:lpstr>CorisandeLight</vt:lpstr>
      <vt:lpstr>CorisandeRegular</vt:lpstr>
      <vt:lpstr>Maiandra GD</vt:lpstr>
      <vt:lpstr>Tahoma</vt:lpstr>
      <vt:lpstr>Wingdings</vt:lpstr>
      <vt:lpstr>ヒラギノ角ゴ Pro W3</vt:lpstr>
      <vt:lpstr>Office Theme</vt:lpstr>
      <vt:lpstr>Contribution of  Islamic Banking in the  Prosperity of Tanzanian Society: A Case of Amana Bank </vt:lpstr>
      <vt:lpstr>Overview</vt:lpstr>
      <vt:lpstr>Our Mission and Vision</vt:lpstr>
      <vt:lpstr>Our Presence in the Market</vt:lpstr>
      <vt:lpstr>PowerPoint Presentation</vt:lpstr>
      <vt:lpstr>Contribution of Amana Bank in Tanzania</vt:lpstr>
      <vt:lpstr>Contribution of Amana Bank in Tanzania</vt:lpstr>
      <vt:lpstr>Contribution of Amana Bank in Tanzania</vt:lpstr>
      <vt:lpstr>Contribution of Amana Bank in Tanzania</vt:lpstr>
      <vt:lpstr>Contribution of Amana Bank in Tanzania</vt:lpstr>
      <vt:lpstr>PowerPoint Presentation</vt:lpstr>
      <vt:lpstr>Strength and beauty of Islamic Banking. Cont., </vt:lpstr>
      <vt:lpstr>Strength and beauty of Islamic Banking. cont., </vt:lpstr>
      <vt:lpstr>Strength and beauty of Islamic Banking. cont., </vt:lpstr>
      <vt:lpstr>Our Products and Service  </vt:lpstr>
      <vt:lpstr>Together, on the right path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Muhsin Mohamed</dc:creator>
  <cp:lastModifiedBy>Muhsin Mohamed</cp:lastModifiedBy>
  <cp:revision>309</cp:revision>
  <cp:lastPrinted>2018-04-16T15:58:38Z</cp:lastPrinted>
  <dcterms:created xsi:type="dcterms:W3CDTF">2016-04-21T07:57:31Z</dcterms:created>
  <dcterms:modified xsi:type="dcterms:W3CDTF">2018-04-16T16:05:38Z</dcterms:modified>
</cp:coreProperties>
</file>